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Garet Bold" charset="1" panose="00000000000000000000"/>
      <p:regular r:id="rId25"/>
    </p:embeddedFont>
    <p:embeddedFont>
      <p:font typeface="Garet" charset="1" panose="00000000000000000000"/>
      <p:regular r:id="rId26"/>
    </p:embeddedFont>
    <p:embeddedFont>
      <p:font typeface="Heading Now 71-78 Bold" charset="1" panose="00000000000000000000"/>
      <p:regular r:id="rId27"/>
    </p:embeddedFont>
    <p:embeddedFont>
      <p:font typeface="Genty Sans" charset="1" panose="000006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notesMasters/notesMaster1.xml" Type="http://schemas.openxmlformats.org/officeDocument/2006/relationships/notesMaster"/><Relationship Id="rId29" Target="theme/theme2.xml" Type="http://schemas.openxmlformats.org/officeDocument/2006/relationships/theme"/><Relationship Id="rId3" Target="viewProps.xml" Type="http://schemas.openxmlformats.org/officeDocument/2006/relationships/viewProps"/><Relationship Id="rId30" Target="notesSlides/notesSlide1.xml" Type="http://schemas.openxmlformats.org/officeDocument/2006/relationships/notesSlide"/><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analizamos </a:t>
            </a:r>
          </a:p>
          <a:p>
            <a:r>
              <a:rPr lang="en-US"/>
              <a:t>-matices políticos complejos ... polémicas</a:t>
            </a:r>
          </a:p>
          <a:p>
            <a:r>
              <a:rPr lang="en-US"/>
              <a:t>-violencia, injustica, y agitación social</a:t>
            </a:r>
          </a:p>
          <a:p>
            <a:r>
              <a:rPr lang="en-US"/>
              <a:t/>
            </a:r>
          </a:p>
          <a:p>
            <a:r>
              <a:rPr lang="en-US"/>
              <a:t>- Col : narco, inseg eco, grupo guerr</a:t>
            </a:r>
          </a:p>
          <a:p>
            <a:r>
              <a:rPr lang="en-US"/>
              <a:t>- sociedad destacada vio y desig </a:t>
            </a:r>
          </a:p>
          <a:p>
            <a:r>
              <a:rPr lang="en-US"/>
              <a:t>-Ven: eco turb, corrp pol, regimenes auto</a:t>
            </a:r>
          </a:p>
          <a:p>
            <a:r>
              <a:rPr lang="en-US"/>
              <a:t>- pais inestable e inseguro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spanishdict.com/translate/brecha%20de%20g%C3%A9nero?langFrom=es" TargetMode="External" Type="http://schemas.openxmlformats.org/officeDocument/2006/relationships/hyperlink"/><Relationship Id="rId3" Target="../media/image29.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1.jpeg" Type="http://schemas.openxmlformats.org/officeDocument/2006/relationships/image"/><Relationship Id="rId4" Target="https://www.youtube.com/watch?v=PYpqeq_32pI" TargetMode="External" Type="http://schemas.openxmlformats.org/officeDocument/2006/relationships/video"/></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https://www.hola.com/us/entertainment/20241104727965/miss-universes-outdated-rules-and-traditions/"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cfr.org/backgrounder/venezuela-crisis" TargetMode="External" Type="http://schemas.openxmlformats.org/officeDocument/2006/relationships/hyperlink"/><Relationship Id="rId3" Target="../media/image7.png" Type="http://schemas.openxmlformats.org/officeDocument/2006/relationships/image"/><Relationship Id="rId4"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5749671" y="6013538"/>
            <a:ext cx="6788659" cy="518407"/>
          </a:xfrm>
          <a:custGeom>
            <a:avLst/>
            <a:gdLst/>
            <a:ahLst/>
            <a:cxnLst/>
            <a:rect r="r" b="b" t="t" l="l"/>
            <a:pathLst>
              <a:path h="518407" w="6788659">
                <a:moveTo>
                  <a:pt x="0" y="0"/>
                </a:moveTo>
                <a:lnTo>
                  <a:pt x="6788658" y="0"/>
                </a:lnTo>
                <a:lnTo>
                  <a:pt x="6788658" y="518406"/>
                </a:lnTo>
                <a:lnTo>
                  <a:pt x="0" y="518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3009">
            <a:off x="-2481689" y="-887624"/>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4"/>
            <a:stretch>
              <a:fillRect l="0" t="0" r="0" b="0"/>
            </a:stretch>
          </a:blipFill>
        </p:spPr>
      </p:sp>
      <p:grpSp>
        <p:nvGrpSpPr>
          <p:cNvPr name="Group 4" id="4"/>
          <p:cNvGrpSpPr/>
          <p:nvPr/>
        </p:nvGrpSpPr>
        <p:grpSpPr>
          <a:xfrm rot="0">
            <a:off x="5779707" y="357546"/>
            <a:ext cx="6728587" cy="6261884"/>
            <a:chOff x="0" y="0"/>
            <a:chExt cx="8971449" cy="8349179"/>
          </a:xfrm>
        </p:grpSpPr>
        <p:sp>
          <p:nvSpPr>
            <p:cNvPr name="Freeform 5" id="5"/>
            <p:cNvSpPr/>
            <p:nvPr/>
          </p:nvSpPr>
          <p:spPr>
            <a:xfrm flipH="false" flipV="false" rot="-91094">
              <a:off x="73488" y="111473"/>
              <a:ext cx="8489592" cy="5659728"/>
            </a:xfrm>
            <a:custGeom>
              <a:avLst/>
              <a:gdLst/>
              <a:ahLst/>
              <a:cxnLst/>
              <a:rect r="r" b="b" t="t" l="l"/>
              <a:pathLst>
                <a:path h="5659728" w="8489592">
                  <a:moveTo>
                    <a:pt x="0" y="0"/>
                  </a:moveTo>
                  <a:lnTo>
                    <a:pt x="8489592" y="0"/>
                  </a:lnTo>
                  <a:lnTo>
                    <a:pt x="8489592" y="5659728"/>
                  </a:lnTo>
                  <a:lnTo>
                    <a:pt x="0" y="5659728"/>
                  </a:lnTo>
                  <a:lnTo>
                    <a:pt x="0" y="0"/>
                  </a:lnTo>
                  <a:close/>
                </a:path>
              </a:pathLst>
            </a:custGeom>
            <a:blipFill>
              <a:blip r:embed="rId5"/>
              <a:stretch>
                <a:fillRect l="0" t="0" r="0" b="0"/>
              </a:stretch>
            </a:blipFill>
          </p:spPr>
        </p:sp>
        <p:sp>
          <p:nvSpPr>
            <p:cNvPr name="Freeform 6" id="6"/>
            <p:cNvSpPr/>
            <p:nvPr/>
          </p:nvSpPr>
          <p:spPr>
            <a:xfrm flipH="false" flipV="false" rot="0">
              <a:off x="334901" y="4743420"/>
              <a:ext cx="8636548" cy="3605759"/>
            </a:xfrm>
            <a:custGeom>
              <a:avLst/>
              <a:gdLst/>
              <a:ahLst/>
              <a:cxnLst/>
              <a:rect r="r" b="b" t="t" l="l"/>
              <a:pathLst>
                <a:path h="3605759" w="8636548">
                  <a:moveTo>
                    <a:pt x="0" y="0"/>
                  </a:moveTo>
                  <a:lnTo>
                    <a:pt x="8636548" y="0"/>
                  </a:lnTo>
                  <a:lnTo>
                    <a:pt x="8636548" y="3605759"/>
                  </a:lnTo>
                  <a:lnTo>
                    <a:pt x="0" y="3605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7" id="7"/>
          <p:cNvSpPr txBox="true"/>
          <p:nvPr/>
        </p:nvSpPr>
        <p:spPr>
          <a:xfrm rot="0">
            <a:off x="3384822" y="6994350"/>
            <a:ext cx="11518357" cy="1007745"/>
          </a:xfrm>
          <a:prstGeom prst="rect">
            <a:avLst/>
          </a:prstGeom>
        </p:spPr>
        <p:txBody>
          <a:bodyPr anchor="t" rtlCol="false" tIns="0" lIns="0" bIns="0" rIns="0">
            <a:spAutoFit/>
          </a:bodyPr>
          <a:lstStyle/>
          <a:p>
            <a:pPr algn="ctr" marL="0" indent="0" lvl="0">
              <a:lnSpc>
                <a:spcPts val="3990"/>
              </a:lnSpc>
            </a:pPr>
            <a:r>
              <a:rPr lang="en-US" b="true" sz="3500" spc="38">
                <a:solidFill>
                  <a:srgbClr val="000000"/>
                </a:solidFill>
                <a:latin typeface="Garet Bold"/>
                <a:ea typeface="Garet Bold"/>
                <a:cs typeface="Garet Bold"/>
                <a:sym typeface="Garet Bold"/>
              </a:rPr>
              <a:t>La formación, perpetuación, e impacto del estándar de belleza en Colombia y Venezuela </a:t>
            </a:r>
          </a:p>
        </p:txBody>
      </p:sp>
      <p:grpSp>
        <p:nvGrpSpPr>
          <p:cNvPr name="Group 8" id="8"/>
          <p:cNvGrpSpPr/>
          <p:nvPr/>
        </p:nvGrpSpPr>
        <p:grpSpPr>
          <a:xfrm rot="0">
            <a:off x="3912543" y="8533065"/>
            <a:ext cx="10462914" cy="1450470"/>
            <a:chOff x="0" y="0"/>
            <a:chExt cx="13950552" cy="1933961"/>
          </a:xfrm>
        </p:grpSpPr>
        <p:sp>
          <p:nvSpPr>
            <p:cNvPr name="TextBox 9" id="9"/>
            <p:cNvSpPr txBox="true"/>
            <p:nvPr/>
          </p:nvSpPr>
          <p:spPr>
            <a:xfrm rot="0">
              <a:off x="0" y="-38100"/>
              <a:ext cx="13950552" cy="484380"/>
            </a:xfrm>
            <a:prstGeom prst="rect">
              <a:avLst/>
            </a:prstGeom>
          </p:spPr>
          <p:txBody>
            <a:bodyPr anchor="t" rtlCol="false" tIns="0" lIns="0" bIns="0" rIns="0">
              <a:spAutoFit/>
            </a:bodyPr>
            <a:lstStyle/>
            <a:p>
              <a:pPr algn="ctr">
                <a:lnSpc>
                  <a:spcPts val="3076"/>
                </a:lnSpc>
              </a:pPr>
              <a:r>
                <a:rPr lang="en-US" sz="2197">
                  <a:solidFill>
                    <a:srgbClr val="000000"/>
                  </a:solidFill>
                  <a:latin typeface="Garet"/>
                  <a:ea typeface="Garet"/>
                  <a:cs typeface="Garet"/>
                  <a:sym typeface="Garet"/>
                </a:rPr>
                <a:t>Graciela Strand, Elizabeth Ramirez, y Alejandra Jaramillo</a:t>
              </a:r>
            </a:p>
          </p:txBody>
        </p:sp>
        <p:sp>
          <p:nvSpPr>
            <p:cNvPr name="TextBox 10" id="10"/>
            <p:cNvSpPr txBox="true"/>
            <p:nvPr/>
          </p:nvSpPr>
          <p:spPr>
            <a:xfrm rot="0">
              <a:off x="1754564" y="408180"/>
              <a:ext cx="10441425" cy="1525780"/>
            </a:xfrm>
            <a:prstGeom prst="rect">
              <a:avLst/>
            </a:prstGeom>
          </p:spPr>
          <p:txBody>
            <a:bodyPr anchor="t" rtlCol="false" tIns="0" lIns="0" bIns="0" rIns="0">
              <a:spAutoFit/>
            </a:bodyPr>
            <a:lstStyle/>
            <a:p>
              <a:pPr algn="ctr">
                <a:lnSpc>
                  <a:spcPts val="3076"/>
                </a:lnSpc>
              </a:pPr>
              <a:r>
                <a:rPr lang="en-US" sz="2197">
                  <a:solidFill>
                    <a:srgbClr val="000000"/>
                  </a:solidFill>
                  <a:latin typeface="Garet"/>
                  <a:ea typeface="Garet"/>
                  <a:cs typeface="Garet"/>
                  <a:sym typeface="Garet"/>
                </a:rPr>
                <a:t>Ficción vs. Realidad - SPT2520</a:t>
              </a:r>
            </a:p>
            <a:p>
              <a:pPr algn="ctr">
                <a:lnSpc>
                  <a:spcPts val="3076"/>
                </a:lnSpc>
              </a:pPr>
              <a:r>
                <a:rPr lang="en-US" sz="2197">
                  <a:solidFill>
                    <a:srgbClr val="000000"/>
                  </a:solidFill>
                  <a:latin typeface="Garet"/>
                  <a:ea typeface="Garet"/>
                  <a:cs typeface="Garet"/>
                  <a:sym typeface="Garet"/>
                </a:rPr>
                <a:t>Dr. Lopez Mendez</a:t>
              </a:r>
            </a:p>
            <a:p>
              <a:pPr algn="ctr">
                <a:lnSpc>
                  <a:spcPts val="3076"/>
                </a:lnSpc>
              </a:pPr>
              <a:r>
                <a:rPr lang="en-US" sz="2197">
                  <a:solidFill>
                    <a:srgbClr val="000000"/>
                  </a:solidFill>
                  <a:latin typeface="Garet"/>
                  <a:ea typeface="Garet"/>
                  <a:cs typeface="Garet"/>
                  <a:sym typeface="Garet"/>
                </a:rPr>
                <a:t>University of Florida</a:t>
              </a:r>
            </a:p>
          </p:txBody>
        </p:sp>
      </p:grpSp>
      <p:sp>
        <p:nvSpPr>
          <p:cNvPr name="Freeform 11" id="11"/>
          <p:cNvSpPr/>
          <p:nvPr/>
        </p:nvSpPr>
        <p:spPr>
          <a:xfrm flipH="false" flipV="false" rot="0">
            <a:off x="6452086" y="8062016"/>
            <a:ext cx="5383829" cy="411129"/>
          </a:xfrm>
          <a:custGeom>
            <a:avLst/>
            <a:gdLst/>
            <a:ahLst/>
            <a:cxnLst/>
            <a:rect r="r" b="b" t="t" l="l"/>
            <a:pathLst>
              <a:path h="411129" w="5383829">
                <a:moveTo>
                  <a:pt x="0" y="0"/>
                </a:moveTo>
                <a:lnTo>
                  <a:pt x="5383828" y="0"/>
                </a:lnTo>
                <a:lnTo>
                  <a:pt x="5383828" y="411128"/>
                </a:lnTo>
                <a:lnTo>
                  <a:pt x="0" y="4111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2" id="12"/>
          <p:cNvSpPr/>
          <p:nvPr/>
        </p:nvSpPr>
        <p:spPr>
          <a:xfrm flipH="false" flipV="false" rot="5693691">
            <a:off x="14849567" y="-1334631"/>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763009">
            <a:off x="-3326504" y="-1062445"/>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5532129">
            <a:off x="12049421" y="-3504905"/>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10945293" y="2063732"/>
            <a:ext cx="6130106" cy="739775"/>
            <a:chOff x="0" y="0"/>
            <a:chExt cx="1496767" cy="180628"/>
          </a:xfrm>
        </p:grpSpPr>
        <p:sp>
          <p:nvSpPr>
            <p:cNvPr name="Freeform 5" id="5"/>
            <p:cNvSpPr/>
            <p:nvPr/>
          </p:nvSpPr>
          <p:spPr>
            <a:xfrm flipH="false" flipV="false" rot="0">
              <a:off x="0" y="0"/>
              <a:ext cx="1496767" cy="180628"/>
            </a:xfrm>
            <a:custGeom>
              <a:avLst/>
              <a:gdLst/>
              <a:ahLst/>
              <a:cxnLst/>
              <a:rect r="r" b="b" t="t" l="l"/>
              <a:pathLst>
                <a:path h="180628" w="1496767">
                  <a:moveTo>
                    <a:pt x="0" y="0"/>
                  </a:moveTo>
                  <a:lnTo>
                    <a:pt x="1496767" y="0"/>
                  </a:lnTo>
                  <a:lnTo>
                    <a:pt x="1496767" y="180628"/>
                  </a:lnTo>
                  <a:lnTo>
                    <a:pt x="0" y="180628"/>
                  </a:lnTo>
                  <a:close/>
                </a:path>
              </a:pathLst>
            </a:custGeom>
            <a:solidFill>
              <a:srgbClr val="00247D"/>
            </a:solidFill>
            <a:ln cap="sq">
              <a:noFill/>
              <a:prstDash val="solid"/>
              <a:miter/>
            </a:ln>
          </p:spPr>
        </p:sp>
        <p:sp>
          <p:nvSpPr>
            <p:cNvPr name="TextBox 6" id="6"/>
            <p:cNvSpPr txBox="true"/>
            <p:nvPr/>
          </p:nvSpPr>
          <p:spPr>
            <a:xfrm>
              <a:off x="0" y="-57150"/>
              <a:ext cx="1496767" cy="237778"/>
            </a:xfrm>
            <a:prstGeom prst="rect">
              <a:avLst/>
            </a:prstGeom>
          </p:spPr>
          <p:txBody>
            <a:bodyPr anchor="ctr" rtlCol="false" tIns="50800" lIns="50800" bIns="50800" rIns="50800"/>
            <a:lstStyle/>
            <a:p>
              <a:pPr algn="ctr" marL="0" indent="0" lvl="0">
                <a:lnSpc>
                  <a:spcPts val="4480"/>
                </a:lnSpc>
                <a:spcBef>
                  <a:spcPct val="0"/>
                </a:spcBef>
              </a:pPr>
              <a:r>
                <a:rPr lang="en-US" sz="3200" spc="35">
                  <a:solidFill>
                    <a:srgbClr val="FFFFFF"/>
                  </a:solidFill>
                  <a:latin typeface="Garet"/>
                  <a:ea typeface="Garet"/>
                  <a:cs typeface="Garet"/>
                  <a:sym typeface="Garet"/>
                </a:rPr>
                <a:t>3 Bellezas - película (2015)</a:t>
              </a:r>
            </a:p>
          </p:txBody>
        </p:sp>
      </p:grpSp>
      <p:grpSp>
        <p:nvGrpSpPr>
          <p:cNvPr name="Group 7" id="7"/>
          <p:cNvGrpSpPr/>
          <p:nvPr/>
        </p:nvGrpSpPr>
        <p:grpSpPr>
          <a:xfrm rot="0">
            <a:off x="1210555" y="1792270"/>
            <a:ext cx="6130106" cy="1301750"/>
            <a:chOff x="0" y="0"/>
            <a:chExt cx="1496767" cy="317844"/>
          </a:xfrm>
        </p:grpSpPr>
        <p:sp>
          <p:nvSpPr>
            <p:cNvPr name="Freeform 8" id="8"/>
            <p:cNvSpPr/>
            <p:nvPr/>
          </p:nvSpPr>
          <p:spPr>
            <a:xfrm flipH="false" flipV="false" rot="0">
              <a:off x="0" y="0"/>
              <a:ext cx="1496767" cy="317844"/>
            </a:xfrm>
            <a:custGeom>
              <a:avLst/>
              <a:gdLst/>
              <a:ahLst/>
              <a:cxnLst/>
              <a:rect r="r" b="b" t="t" l="l"/>
              <a:pathLst>
                <a:path h="317844" w="1496767">
                  <a:moveTo>
                    <a:pt x="0" y="0"/>
                  </a:moveTo>
                  <a:lnTo>
                    <a:pt x="1496767" y="0"/>
                  </a:lnTo>
                  <a:lnTo>
                    <a:pt x="1496767" y="317844"/>
                  </a:lnTo>
                  <a:lnTo>
                    <a:pt x="0" y="317844"/>
                  </a:lnTo>
                  <a:close/>
                </a:path>
              </a:pathLst>
            </a:custGeom>
            <a:solidFill>
              <a:srgbClr val="00247D"/>
            </a:solidFill>
            <a:ln cap="sq">
              <a:noFill/>
              <a:prstDash val="solid"/>
              <a:miter/>
            </a:ln>
          </p:spPr>
        </p:sp>
        <p:sp>
          <p:nvSpPr>
            <p:cNvPr name="TextBox 9" id="9"/>
            <p:cNvSpPr txBox="true"/>
            <p:nvPr/>
          </p:nvSpPr>
          <p:spPr>
            <a:xfrm>
              <a:off x="0" y="-57150"/>
              <a:ext cx="1496767" cy="374994"/>
            </a:xfrm>
            <a:prstGeom prst="rect">
              <a:avLst/>
            </a:prstGeom>
          </p:spPr>
          <p:txBody>
            <a:bodyPr anchor="ctr" rtlCol="false" tIns="50800" lIns="50800" bIns="50800" rIns="50800"/>
            <a:lstStyle/>
            <a:p>
              <a:pPr algn="ctr">
                <a:lnSpc>
                  <a:spcPts val="4480"/>
                </a:lnSpc>
                <a:spcBef>
                  <a:spcPct val="0"/>
                </a:spcBef>
              </a:pPr>
              <a:r>
                <a:rPr lang="en-US" sz="3200" spc="35">
                  <a:solidFill>
                    <a:srgbClr val="FFFFFF"/>
                  </a:solidFill>
                  <a:latin typeface="Garet"/>
                  <a:ea typeface="Garet"/>
                  <a:cs typeface="Garet"/>
                  <a:sym typeface="Garet"/>
                </a:rPr>
                <a:t>Beauty Factory - documental (2013)</a:t>
              </a:r>
            </a:p>
          </p:txBody>
        </p:sp>
      </p:grpSp>
      <p:sp>
        <p:nvSpPr>
          <p:cNvPr name="Freeform 10" id="10"/>
          <p:cNvSpPr/>
          <p:nvPr/>
        </p:nvSpPr>
        <p:spPr>
          <a:xfrm flipH="false" flipV="false" rot="0">
            <a:off x="7914207" y="6278849"/>
            <a:ext cx="2459587" cy="3631990"/>
          </a:xfrm>
          <a:custGeom>
            <a:avLst/>
            <a:gdLst/>
            <a:ahLst/>
            <a:cxnLst/>
            <a:rect r="r" b="b" t="t" l="l"/>
            <a:pathLst>
              <a:path h="3631990" w="2459587">
                <a:moveTo>
                  <a:pt x="0" y="0"/>
                </a:moveTo>
                <a:lnTo>
                  <a:pt x="2459586" y="0"/>
                </a:lnTo>
                <a:lnTo>
                  <a:pt x="2459586" y="3631990"/>
                </a:lnTo>
                <a:lnTo>
                  <a:pt x="0" y="3631990"/>
                </a:lnTo>
                <a:lnTo>
                  <a:pt x="0" y="0"/>
                </a:lnTo>
                <a:close/>
              </a:path>
            </a:pathLst>
          </a:custGeom>
          <a:blipFill>
            <a:blip r:embed="rId3"/>
            <a:stretch>
              <a:fillRect l="0" t="0" r="0" b="0"/>
            </a:stretch>
          </a:blipFill>
        </p:spPr>
      </p:sp>
      <p:sp>
        <p:nvSpPr>
          <p:cNvPr name="Freeform 11" id="11"/>
          <p:cNvSpPr/>
          <p:nvPr/>
        </p:nvSpPr>
        <p:spPr>
          <a:xfrm flipH="false" flipV="false" rot="0">
            <a:off x="7914207" y="2313378"/>
            <a:ext cx="2459587" cy="3641621"/>
          </a:xfrm>
          <a:custGeom>
            <a:avLst/>
            <a:gdLst/>
            <a:ahLst/>
            <a:cxnLst/>
            <a:rect r="r" b="b" t="t" l="l"/>
            <a:pathLst>
              <a:path h="3641621" w="2459587">
                <a:moveTo>
                  <a:pt x="0" y="0"/>
                </a:moveTo>
                <a:lnTo>
                  <a:pt x="2459586" y="0"/>
                </a:lnTo>
                <a:lnTo>
                  <a:pt x="2459586" y="3641621"/>
                </a:lnTo>
                <a:lnTo>
                  <a:pt x="0" y="3641621"/>
                </a:lnTo>
                <a:lnTo>
                  <a:pt x="0" y="0"/>
                </a:lnTo>
                <a:close/>
              </a:path>
            </a:pathLst>
          </a:custGeom>
          <a:blipFill>
            <a:blip r:embed="rId4"/>
            <a:stretch>
              <a:fillRect l="0" t="0" r="0" b="0"/>
            </a:stretch>
          </a:blipFill>
        </p:spPr>
      </p:sp>
      <p:sp>
        <p:nvSpPr>
          <p:cNvPr name="TextBox 12" id="12"/>
          <p:cNvSpPr txBox="true"/>
          <p:nvPr/>
        </p:nvSpPr>
        <p:spPr>
          <a:xfrm rot="0">
            <a:off x="10945293" y="3004730"/>
            <a:ext cx="6656364" cy="6849872"/>
          </a:xfrm>
          <a:prstGeom prst="rect">
            <a:avLst/>
          </a:prstGeom>
        </p:spPr>
        <p:txBody>
          <a:bodyPr anchor="t" rtlCol="false" tIns="0" lIns="0" bIns="0" rIns="0">
            <a:spAutoFit/>
          </a:bodyPr>
          <a:lstStyle/>
          <a:p>
            <a:pPr algn="l" marL="410209" indent="-205105" lvl="1">
              <a:lnSpc>
                <a:spcPts val="2868"/>
              </a:lnSpc>
              <a:buFont typeface="Arial"/>
              <a:buChar char="•"/>
            </a:pPr>
            <a:r>
              <a:rPr lang="en-US" sz="1899" spc="20">
                <a:solidFill>
                  <a:srgbClr val="000000"/>
                </a:solidFill>
                <a:latin typeface="Garet"/>
                <a:ea typeface="Garet"/>
                <a:cs typeface="Garet"/>
                <a:sym typeface="Garet"/>
              </a:rPr>
              <a:t>La obsesión de la madre por la belleza y su sueño de hacer que su hija se convierta en reina de belleza</a:t>
            </a:r>
          </a:p>
          <a:p>
            <a:pPr algn="l" marL="820419" indent="-273473" lvl="2">
              <a:lnSpc>
                <a:spcPts val="2868"/>
              </a:lnSpc>
              <a:buFont typeface="Arial"/>
              <a:buChar char="⚬"/>
            </a:pPr>
            <a:r>
              <a:rPr lang="en-US" sz="1899" spc="20">
                <a:solidFill>
                  <a:srgbClr val="000000"/>
                </a:solidFill>
                <a:latin typeface="Garet"/>
                <a:ea typeface="Garet"/>
                <a:cs typeface="Garet"/>
                <a:sym typeface="Garet"/>
              </a:rPr>
              <a:t>Su dedicación al concurso desvía la atención de lo esencial (educación, familia y bienestar) y reduce el valor personal a la apariencia física.</a:t>
            </a:r>
          </a:p>
          <a:p>
            <a:pPr algn="l" marL="410209" indent="-205105" lvl="1">
              <a:lnSpc>
                <a:spcPts val="2868"/>
              </a:lnSpc>
              <a:buFont typeface="Arial"/>
              <a:buChar char="•"/>
            </a:pPr>
            <a:r>
              <a:rPr lang="en-US" sz="1899" spc="20">
                <a:solidFill>
                  <a:srgbClr val="000000"/>
                </a:solidFill>
                <a:latin typeface="Garet"/>
                <a:ea typeface="Garet"/>
                <a:cs typeface="Garet"/>
                <a:sym typeface="Garet"/>
              </a:rPr>
              <a:t>Dietas, vómitos, cirguías estéticas, medicación, y hacer todo lo necessario para salir adelante</a:t>
            </a:r>
          </a:p>
          <a:p>
            <a:pPr algn="l" marL="820419" indent="-273473" lvl="2">
              <a:lnSpc>
                <a:spcPts val="2868"/>
              </a:lnSpc>
              <a:buFont typeface="Arial"/>
              <a:buChar char="⚬"/>
            </a:pPr>
            <a:r>
              <a:rPr lang="en-US" sz="1899" spc="20">
                <a:solidFill>
                  <a:srgbClr val="000000"/>
                </a:solidFill>
                <a:latin typeface="Garet"/>
                <a:ea typeface="Garet"/>
                <a:cs typeface="Garet"/>
                <a:sym typeface="Garet"/>
              </a:rPr>
              <a:t>Mu</a:t>
            </a:r>
            <a:r>
              <a:rPr lang="en-US" sz="1899" spc="20">
                <a:solidFill>
                  <a:srgbClr val="000000"/>
                </a:solidFill>
                <a:latin typeface="Garet"/>
                <a:ea typeface="Garet"/>
                <a:cs typeface="Garet"/>
                <a:sym typeface="Garet"/>
              </a:rPr>
              <a:t>estran cómo el estándar de belleza genera violencia, exclusión y daño físico.</a:t>
            </a:r>
          </a:p>
          <a:p>
            <a:pPr algn="l" marL="820419" indent="-273473" lvl="2">
              <a:lnSpc>
                <a:spcPts val="2868"/>
              </a:lnSpc>
              <a:buFont typeface="Arial"/>
              <a:buChar char="⚬"/>
            </a:pPr>
            <a:r>
              <a:rPr lang="en-US" sz="1899" spc="20">
                <a:solidFill>
                  <a:srgbClr val="000000"/>
                </a:solidFill>
                <a:latin typeface="Garet"/>
                <a:ea typeface="Garet"/>
                <a:cs typeface="Garet"/>
                <a:sym typeface="Garet"/>
              </a:rPr>
              <a:t>Muestran hasta dónde llegan las mujeres para</a:t>
            </a:r>
            <a:r>
              <a:rPr lang="en-US" sz="1899" spc="20">
                <a:solidFill>
                  <a:srgbClr val="000000"/>
                </a:solidFill>
                <a:latin typeface="Garet"/>
                <a:ea typeface="Garet"/>
                <a:cs typeface="Garet"/>
                <a:sym typeface="Garet"/>
              </a:rPr>
              <a:t> mantener la ilusión de normalidad en medio de la agitación política.</a:t>
            </a:r>
          </a:p>
          <a:p>
            <a:pPr algn="l" marL="410209" indent="-205105" lvl="1">
              <a:lnSpc>
                <a:spcPts val="2868"/>
              </a:lnSpc>
              <a:buFont typeface="Arial"/>
              <a:buChar char="•"/>
            </a:pPr>
            <a:r>
              <a:rPr lang="en-US" sz="1899" spc="20">
                <a:solidFill>
                  <a:srgbClr val="000000"/>
                </a:solidFill>
                <a:latin typeface="Garet"/>
                <a:ea typeface="Garet"/>
                <a:cs typeface="Garet"/>
                <a:sym typeface="Garet"/>
              </a:rPr>
              <a:t>La infancia de Carolina y Estefanía queda invadida por la competencia y la presión estética</a:t>
            </a:r>
          </a:p>
          <a:p>
            <a:pPr algn="l" marL="820419" indent="-273473" lvl="2">
              <a:lnSpc>
                <a:spcPts val="2868"/>
              </a:lnSpc>
              <a:spcBef>
                <a:spcPct val="0"/>
              </a:spcBef>
              <a:buFont typeface="Arial"/>
              <a:buChar char="⚬"/>
            </a:pPr>
            <a:r>
              <a:rPr lang="en-US" sz="1899" spc="20">
                <a:solidFill>
                  <a:srgbClr val="000000"/>
                </a:solidFill>
                <a:latin typeface="Garet"/>
                <a:ea typeface="Garet"/>
                <a:cs typeface="Garet"/>
                <a:sym typeface="Garet"/>
              </a:rPr>
              <a:t>Muestra cómo desde pequeñas son llevadas a imitar a mujeres adultas, aprendiendo a posar, competir y agradar antes de tiempo.</a:t>
            </a:r>
          </a:p>
        </p:txBody>
      </p:sp>
      <p:sp>
        <p:nvSpPr>
          <p:cNvPr name="TextBox 13" id="13"/>
          <p:cNvSpPr txBox="true"/>
          <p:nvPr/>
        </p:nvSpPr>
        <p:spPr>
          <a:xfrm rot="0">
            <a:off x="449793" y="3264287"/>
            <a:ext cx="6864339" cy="6981190"/>
          </a:xfrm>
          <a:prstGeom prst="rect">
            <a:avLst/>
          </a:prstGeom>
        </p:spPr>
        <p:txBody>
          <a:bodyPr anchor="t" rtlCol="false" tIns="0" lIns="0" bIns="0" rIns="0">
            <a:spAutoFit/>
          </a:bodyPr>
          <a:lstStyle/>
          <a:p>
            <a:pPr algn="l" marL="410209" indent="-205105" lvl="1">
              <a:lnSpc>
                <a:spcPts val="2659"/>
              </a:lnSpc>
              <a:buFont typeface="Arial"/>
              <a:buChar char="•"/>
            </a:pPr>
            <a:r>
              <a:rPr lang="en-US" sz="1899" spc="20">
                <a:solidFill>
                  <a:srgbClr val="000000"/>
                </a:solidFill>
                <a:latin typeface="Garet"/>
                <a:ea typeface="Garet"/>
                <a:cs typeface="Garet"/>
                <a:sym typeface="Garet"/>
              </a:rPr>
              <a:t>La industria de la belleza enseña a las niñas desde pequeñas a controlar su cuerpo y su conducta. </a:t>
            </a:r>
          </a:p>
          <a:p>
            <a:pPr algn="l" marL="820419" indent="-273473" lvl="2">
              <a:lnSpc>
                <a:spcPts val="2659"/>
              </a:lnSpc>
              <a:buFont typeface="Arial"/>
              <a:buChar char="⚬"/>
            </a:pPr>
            <a:r>
              <a:rPr lang="en-US" sz="1899" spc="20">
                <a:solidFill>
                  <a:srgbClr val="000000"/>
                </a:solidFill>
                <a:latin typeface="Garet"/>
                <a:ea typeface="Garet"/>
                <a:cs typeface="Garet"/>
                <a:sym typeface="Garet"/>
              </a:rPr>
              <a:t>Cirujano estético: “Las chicas adolescentes están especialmente obsesionadas con sus cuerpos. Es casi como si tuvieran un chip implantado que les indica que se desarrollen lo más rápido posible.”</a:t>
            </a:r>
          </a:p>
          <a:p>
            <a:pPr algn="l" marL="410209" indent="-205105" lvl="1">
              <a:lnSpc>
                <a:spcPts val="2659"/>
              </a:lnSpc>
              <a:buFont typeface="Arial"/>
              <a:buChar char="•"/>
            </a:pPr>
            <a:r>
              <a:rPr lang="en-US" sz="1899" spc="20">
                <a:solidFill>
                  <a:srgbClr val="000000"/>
                </a:solidFill>
                <a:latin typeface="Garet"/>
                <a:ea typeface="Garet"/>
                <a:cs typeface="Garet"/>
                <a:sym typeface="Garet"/>
              </a:rPr>
              <a:t>La gran cantidad de coronas ganadas se convierten en una prueba de éxito.</a:t>
            </a:r>
          </a:p>
          <a:p>
            <a:pPr algn="l" marL="820419" indent="-273473" lvl="2">
              <a:lnSpc>
                <a:spcPts val="2659"/>
              </a:lnSpc>
              <a:buFont typeface="Arial"/>
              <a:buChar char="⚬"/>
            </a:pPr>
            <a:r>
              <a:rPr lang="en-US" sz="1899" spc="20">
                <a:solidFill>
                  <a:srgbClr val="000000"/>
                </a:solidFill>
                <a:latin typeface="Garet"/>
                <a:ea typeface="Garet"/>
                <a:cs typeface="Garet"/>
                <a:sym typeface="Garet"/>
              </a:rPr>
              <a:t>Las escuelas de concursos, los patrocinadores y la cobertura de los medios perpetúan la importancia nacional de la belleza</a:t>
            </a:r>
          </a:p>
          <a:p>
            <a:pPr algn="l" marL="820419" indent="-273473" lvl="2">
              <a:lnSpc>
                <a:spcPts val="2659"/>
              </a:lnSpc>
              <a:buFont typeface="Arial"/>
              <a:buChar char="⚬"/>
            </a:pPr>
            <a:r>
              <a:rPr lang="en-US" sz="1899" spc="20">
                <a:solidFill>
                  <a:srgbClr val="000000"/>
                </a:solidFill>
                <a:latin typeface="Garet"/>
                <a:ea typeface="Garet"/>
                <a:cs typeface="Garet"/>
                <a:sym typeface="Garet"/>
              </a:rPr>
              <a:t>Las Venezolanas interiorizan una expectativa nacional de encarnar la belleza como su identidad y papel primario.</a:t>
            </a:r>
          </a:p>
          <a:p>
            <a:pPr algn="l" marL="410209" indent="-205105" lvl="1">
              <a:lnSpc>
                <a:spcPts val="2659"/>
              </a:lnSpc>
              <a:buFont typeface="Arial"/>
              <a:buChar char="•"/>
            </a:pPr>
            <a:r>
              <a:rPr lang="en-US" sz="1899" spc="20">
                <a:solidFill>
                  <a:srgbClr val="000000"/>
                </a:solidFill>
                <a:latin typeface="Garet"/>
                <a:ea typeface="Garet"/>
                <a:cs typeface="Garet"/>
                <a:sym typeface="Garet"/>
              </a:rPr>
              <a:t>L</a:t>
            </a:r>
            <a:r>
              <a:rPr lang="en-US" sz="1899" spc="20">
                <a:solidFill>
                  <a:srgbClr val="000000"/>
                </a:solidFill>
                <a:latin typeface="Garet"/>
                <a:ea typeface="Garet"/>
                <a:cs typeface="Garet"/>
                <a:sym typeface="Garet"/>
              </a:rPr>
              <a:t>a cultura de los concursos distraen de los problemas del país</a:t>
            </a:r>
          </a:p>
          <a:p>
            <a:pPr algn="l" marL="820419" indent="-273473" lvl="2">
              <a:lnSpc>
                <a:spcPts val="2659"/>
              </a:lnSpc>
              <a:buFont typeface="Arial"/>
              <a:buChar char="⚬"/>
            </a:pPr>
            <a:r>
              <a:rPr lang="en-US" sz="1899" spc="20">
                <a:solidFill>
                  <a:srgbClr val="000000"/>
                </a:solidFill>
                <a:latin typeface="Garet"/>
                <a:ea typeface="Garet"/>
                <a:cs typeface="Garet"/>
                <a:sym typeface="Garet"/>
              </a:rPr>
              <a:t>El concurso Miss venezuela es el programa de televisión más visto del país cada año. El estadio está agotado completamente.</a:t>
            </a:r>
          </a:p>
          <a:p>
            <a:pPr algn="l" marL="0" indent="0" lvl="0">
              <a:lnSpc>
                <a:spcPts val="2659"/>
              </a:lnSpc>
              <a:spcBef>
                <a:spcPct val="0"/>
              </a:spcBef>
            </a:pPr>
          </a:p>
        </p:txBody>
      </p:sp>
      <p:sp>
        <p:nvSpPr>
          <p:cNvPr name="TextBox 14" id="14"/>
          <p:cNvSpPr txBox="true"/>
          <p:nvPr/>
        </p:nvSpPr>
        <p:spPr>
          <a:xfrm rot="0">
            <a:off x="4900017" y="326148"/>
            <a:ext cx="8487967" cy="747903"/>
          </a:xfrm>
          <a:prstGeom prst="rect">
            <a:avLst/>
          </a:prstGeom>
        </p:spPr>
        <p:txBody>
          <a:bodyPr anchor="t" rtlCol="false" tIns="0" lIns="0" bIns="0" rIns="0">
            <a:spAutoFit/>
          </a:bodyPr>
          <a:lstStyle/>
          <a:p>
            <a:pPr algn="ctr" marL="0" indent="0" lvl="0">
              <a:lnSpc>
                <a:spcPts val="5016"/>
              </a:lnSpc>
            </a:pPr>
            <a:r>
              <a:rPr lang="en-US" b="true" sz="4400" spc="272">
                <a:solidFill>
                  <a:srgbClr val="000000"/>
                </a:solidFill>
                <a:latin typeface="Heading Now 71-78 Bold"/>
                <a:ea typeface="Heading Now 71-78 Bold"/>
                <a:cs typeface="Heading Now 71-78 Bold"/>
                <a:sym typeface="Heading Now 71-78 Bold"/>
              </a:rPr>
              <a:t>Perpetuación</a:t>
            </a:r>
          </a:p>
        </p:txBody>
      </p:sp>
      <p:sp>
        <p:nvSpPr>
          <p:cNvPr name="TextBox 15" id="15"/>
          <p:cNvSpPr txBox="true"/>
          <p:nvPr/>
        </p:nvSpPr>
        <p:spPr>
          <a:xfrm rot="0">
            <a:off x="4900017" y="1104150"/>
            <a:ext cx="8487967" cy="568071"/>
          </a:xfrm>
          <a:prstGeom prst="rect">
            <a:avLst/>
          </a:prstGeom>
        </p:spPr>
        <p:txBody>
          <a:bodyPr anchor="t" rtlCol="false" tIns="0" lIns="0" bIns="0" rIns="0">
            <a:spAutoFit/>
          </a:bodyPr>
          <a:lstStyle/>
          <a:p>
            <a:pPr algn="ctr" marL="0" indent="0" lvl="0">
              <a:lnSpc>
                <a:spcPts val="3761"/>
              </a:lnSpc>
            </a:pPr>
            <a:r>
              <a:rPr lang="en-US" b="true" sz="3300" spc="204">
                <a:solidFill>
                  <a:srgbClr val="000000"/>
                </a:solidFill>
                <a:latin typeface="Heading Now 71-78 Bold"/>
                <a:ea typeface="Heading Now 71-78 Bold"/>
                <a:cs typeface="Heading Now 71-78 Bold"/>
                <a:sym typeface="Heading Now 71-78 Bold"/>
              </a:rPr>
              <a:t>Venezuela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grpSp>
        <p:nvGrpSpPr>
          <p:cNvPr name="Group 2" id="2"/>
          <p:cNvGrpSpPr/>
          <p:nvPr/>
        </p:nvGrpSpPr>
        <p:grpSpPr>
          <a:xfrm rot="0">
            <a:off x="2045714" y="2236565"/>
            <a:ext cx="6382996" cy="717161"/>
            <a:chOff x="0" y="0"/>
            <a:chExt cx="1558514" cy="175107"/>
          </a:xfrm>
        </p:grpSpPr>
        <p:sp>
          <p:nvSpPr>
            <p:cNvPr name="Freeform 3" id="3"/>
            <p:cNvSpPr/>
            <p:nvPr/>
          </p:nvSpPr>
          <p:spPr>
            <a:xfrm flipH="false" flipV="false" rot="0">
              <a:off x="0" y="0"/>
              <a:ext cx="1558514" cy="175107"/>
            </a:xfrm>
            <a:custGeom>
              <a:avLst/>
              <a:gdLst/>
              <a:ahLst/>
              <a:cxnLst/>
              <a:rect r="r" b="b" t="t" l="l"/>
              <a:pathLst>
                <a:path h="175107" w="1558514">
                  <a:moveTo>
                    <a:pt x="0" y="0"/>
                  </a:moveTo>
                  <a:lnTo>
                    <a:pt x="1558514" y="0"/>
                  </a:lnTo>
                  <a:lnTo>
                    <a:pt x="1558514" y="175107"/>
                  </a:lnTo>
                  <a:lnTo>
                    <a:pt x="0" y="175107"/>
                  </a:lnTo>
                  <a:close/>
                </a:path>
              </a:pathLst>
            </a:custGeom>
            <a:solidFill>
              <a:srgbClr val="00247D"/>
            </a:solidFill>
            <a:ln cap="sq">
              <a:noFill/>
              <a:prstDash val="solid"/>
              <a:miter/>
            </a:ln>
          </p:spPr>
        </p:sp>
        <p:sp>
          <p:nvSpPr>
            <p:cNvPr name="TextBox 4" id="4"/>
            <p:cNvSpPr txBox="true"/>
            <p:nvPr/>
          </p:nvSpPr>
          <p:spPr>
            <a:xfrm>
              <a:off x="0" y="-57150"/>
              <a:ext cx="1558514" cy="232257"/>
            </a:xfrm>
            <a:prstGeom prst="rect">
              <a:avLst/>
            </a:prstGeom>
          </p:spPr>
          <p:txBody>
            <a:bodyPr anchor="ctr" rtlCol="false" tIns="50800" lIns="50800" bIns="50800" rIns="50800"/>
            <a:lstStyle/>
            <a:p>
              <a:pPr algn="ctr">
                <a:lnSpc>
                  <a:spcPts val="4322"/>
                </a:lnSpc>
                <a:spcBef>
                  <a:spcPct val="0"/>
                </a:spcBef>
              </a:pPr>
              <a:r>
                <a:rPr lang="en-US" sz="3087" spc="33">
                  <a:solidFill>
                    <a:srgbClr val="FFFFFF"/>
                  </a:solidFill>
                  <a:latin typeface="Garet"/>
                  <a:ea typeface="Garet"/>
                  <a:cs typeface="Garet"/>
                  <a:sym typeface="Garet"/>
                </a:rPr>
                <a:t>La B</a:t>
              </a:r>
              <a:r>
                <a:rPr lang="en-US" sz="3087" spc="33">
                  <a:solidFill>
                    <a:srgbClr val="FFFFFF"/>
                  </a:solidFill>
                  <a:latin typeface="Garet"/>
                  <a:ea typeface="Garet"/>
                  <a:cs typeface="Garet"/>
                  <a:sym typeface="Garet"/>
                  <a:hlinkClick r:id="rId2" tooltip="https://www.spanishdict.com/translate/brecha%20de%20g%C3%A9nero?langFrom=es"/>
                </a:rPr>
                <a:t>recha de Género</a:t>
              </a:r>
            </a:p>
          </p:txBody>
        </p:sp>
      </p:grpSp>
      <p:grpSp>
        <p:nvGrpSpPr>
          <p:cNvPr name="Group 5" id="5"/>
          <p:cNvGrpSpPr/>
          <p:nvPr/>
        </p:nvGrpSpPr>
        <p:grpSpPr>
          <a:xfrm rot="0">
            <a:off x="9957298" y="2236565"/>
            <a:ext cx="6861371" cy="717161"/>
            <a:chOff x="0" y="0"/>
            <a:chExt cx="1675318" cy="175107"/>
          </a:xfrm>
        </p:grpSpPr>
        <p:sp>
          <p:nvSpPr>
            <p:cNvPr name="Freeform 6" id="6"/>
            <p:cNvSpPr/>
            <p:nvPr/>
          </p:nvSpPr>
          <p:spPr>
            <a:xfrm flipH="false" flipV="false" rot="0">
              <a:off x="0" y="0"/>
              <a:ext cx="1675318" cy="175107"/>
            </a:xfrm>
            <a:custGeom>
              <a:avLst/>
              <a:gdLst/>
              <a:ahLst/>
              <a:cxnLst/>
              <a:rect r="r" b="b" t="t" l="l"/>
              <a:pathLst>
                <a:path h="175107" w="1675318">
                  <a:moveTo>
                    <a:pt x="0" y="0"/>
                  </a:moveTo>
                  <a:lnTo>
                    <a:pt x="1675318" y="0"/>
                  </a:lnTo>
                  <a:lnTo>
                    <a:pt x="1675318" y="175107"/>
                  </a:lnTo>
                  <a:lnTo>
                    <a:pt x="0" y="175107"/>
                  </a:lnTo>
                  <a:close/>
                </a:path>
              </a:pathLst>
            </a:custGeom>
            <a:solidFill>
              <a:srgbClr val="00247D"/>
            </a:solidFill>
            <a:ln cap="sq">
              <a:noFill/>
              <a:prstDash val="solid"/>
              <a:miter/>
            </a:ln>
          </p:spPr>
        </p:sp>
        <p:sp>
          <p:nvSpPr>
            <p:cNvPr name="TextBox 7" id="7"/>
            <p:cNvSpPr txBox="true"/>
            <p:nvPr/>
          </p:nvSpPr>
          <p:spPr>
            <a:xfrm>
              <a:off x="0" y="-57150"/>
              <a:ext cx="1675318" cy="232257"/>
            </a:xfrm>
            <a:prstGeom prst="rect">
              <a:avLst/>
            </a:prstGeom>
          </p:spPr>
          <p:txBody>
            <a:bodyPr anchor="ctr" rtlCol="false" tIns="50800" lIns="50800" bIns="50800" rIns="50800"/>
            <a:lstStyle/>
            <a:p>
              <a:pPr algn="ctr">
                <a:lnSpc>
                  <a:spcPts val="4322"/>
                </a:lnSpc>
                <a:spcBef>
                  <a:spcPct val="0"/>
                </a:spcBef>
              </a:pPr>
              <a:r>
                <a:rPr lang="en-US" sz="3087" spc="33">
                  <a:solidFill>
                    <a:srgbClr val="FFFFFF"/>
                  </a:solidFill>
                  <a:latin typeface="Garet"/>
                  <a:ea typeface="Garet"/>
                  <a:cs typeface="Garet"/>
                  <a:sym typeface="Garet"/>
                </a:rPr>
                <a:t>Cirugías Estéticas y Mentalidad</a:t>
              </a:r>
            </a:p>
          </p:txBody>
        </p:sp>
      </p:grpSp>
      <p:sp>
        <p:nvSpPr>
          <p:cNvPr name="Freeform 8" id="8"/>
          <p:cNvSpPr/>
          <p:nvPr/>
        </p:nvSpPr>
        <p:spPr>
          <a:xfrm flipH="false" flipV="false" rot="0">
            <a:off x="1731273" y="6862367"/>
            <a:ext cx="5854708" cy="3142653"/>
          </a:xfrm>
          <a:custGeom>
            <a:avLst/>
            <a:gdLst/>
            <a:ahLst/>
            <a:cxnLst/>
            <a:rect r="r" b="b" t="t" l="l"/>
            <a:pathLst>
              <a:path h="3142653" w="5854708">
                <a:moveTo>
                  <a:pt x="0" y="0"/>
                </a:moveTo>
                <a:lnTo>
                  <a:pt x="5854708" y="0"/>
                </a:lnTo>
                <a:lnTo>
                  <a:pt x="5854708" y="3142652"/>
                </a:lnTo>
                <a:lnTo>
                  <a:pt x="0" y="3142652"/>
                </a:lnTo>
                <a:lnTo>
                  <a:pt x="0" y="0"/>
                </a:lnTo>
                <a:close/>
              </a:path>
            </a:pathLst>
          </a:custGeom>
          <a:blipFill>
            <a:blip r:embed="rId3"/>
            <a:stretch>
              <a:fillRect l="-2133" t="-5488" r="0" b="-6535"/>
            </a:stretch>
          </a:blipFill>
        </p:spPr>
      </p:sp>
      <p:sp>
        <p:nvSpPr>
          <p:cNvPr name="TextBox 9" id="9"/>
          <p:cNvSpPr txBox="true"/>
          <p:nvPr/>
        </p:nvSpPr>
        <p:spPr>
          <a:xfrm rot="0">
            <a:off x="4900017" y="288512"/>
            <a:ext cx="8487967" cy="747903"/>
          </a:xfrm>
          <a:prstGeom prst="rect">
            <a:avLst/>
          </a:prstGeom>
        </p:spPr>
        <p:txBody>
          <a:bodyPr anchor="t" rtlCol="false" tIns="0" lIns="0" bIns="0" rIns="0">
            <a:spAutoFit/>
          </a:bodyPr>
          <a:lstStyle/>
          <a:p>
            <a:pPr algn="ctr" marL="0" indent="0" lvl="0">
              <a:lnSpc>
                <a:spcPts val="5016"/>
              </a:lnSpc>
            </a:pPr>
            <a:r>
              <a:rPr lang="en-US" b="true" sz="4400" spc="272">
                <a:solidFill>
                  <a:srgbClr val="000000"/>
                </a:solidFill>
                <a:latin typeface="Heading Now 71-78 Bold"/>
                <a:ea typeface="Heading Now 71-78 Bold"/>
                <a:cs typeface="Heading Now 71-78 Bold"/>
                <a:sym typeface="Heading Now 71-78 Bold"/>
              </a:rPr>
              <a:t>Impacto</a:t>
            </a:r>
          </a:p>
        </p:txBody>
      </p:sp>
      <p:sp>
        <p:nvSpPr>
          <p:cNvPr name="TextBox 10" id="10"/>
          <p:cNvSpPr txBox="true"/>
          <p:nvPr/>
        </p:nvSpPr>
        <p:spPr>
          <a:xfrm rot="0">
            <a:off x="4900017" y="962025"/>
            <a:ext cx="8487967" cy="568071"/>
          </a:xfrm>
          <a:prstGeom prst="rect">
            <a:avLst/>
          </a:prstGeom>
        </p:spPr>
        <p:txBody>
          <a:bodyPr anchor="t" rtlCol="false" tIns="0" lIns="0" bIns="0" rIns="0">
            <a:spAutoFit/>
          </a:bodyPr>
          <a:lstStyle/>
          <a:p>
            <a:pPr algn="ctr" marL="0" indent="0" lvl="0">
              <a:lnSpc>
                <a:spcPts val="3761"/>
              </a:lnSpc>
            </a:pPr>
            <a:r>
              <a:rPr lang="en-US" b="true" sz="3300" spc="204">
                <a:solidFill>
                  <a:srgbClr val="000000"/>
                </a:solidFill>
                <a:latin typeface="Heading Now 71-78 Bold"/>
                <a:ea typeface="Heading Now 71-78 Bold"/>
                <a:cs typeface="Heading Now 71-78 Bold"/>
                <a:sym typeface="Heading Now 71-78 Bold"/>
              </a:rPr>
              <a:t>Venezuela</a:t>
            </a:r>
          </a:p>
        </p:txBody>
      </p:sp>
      <p:sp>
        <p:nvSpPr>
          <p:cNvPr name="TextBox 11" id="11"/>
          <p:cNvSpPr txBox="true"/>
          <p:nvPr/>
        </p:nvSpPr>
        <p:spPr>
          <a:xfrm rot="0">
            <a:off x="883076" y="3089070"/>
            <a:ext cx="7547372" cy="3592322"/>
          </a:xfrm>
          <a:prstGeom prst="rect">
            <a:avLst/>
          </a:prstGeom>
        </p:spPr>
        <p:txBody>
          <a:bodyPr anchor="t" rtlCol="false" tIns="0" lIns="0" bIns="0" rIns="0">
            <a:spAutoFit/>
          </a:bodyPr>
          <a:lstStyle/>
          <a:p>
            <a:pPr algn="l" marL="410209" indent="-205105" lvl="1">
              <a:lnSpc>
                <a:spcPts val="2868"/>
              </a:lnSpc>
              <a:buFont typeface="Arial"/>
              <a:buChar char="•"/>
            </a:pPr>
            <a:r>
              <a:rPr lang="en-US" sz="1899" spc="20">
                <a:solidFill>
                  <a:srgbClr val="000000"/>
                </a:solidFill>
                <a:latin typeface="Garet"/>
                <a:ea typeface="Garet"/>
                <a:cs typeface="Garet"/>
                <a:sym typeface="Garet"/>
              </a:rPr>
              <a:t>Las mujeres en Venezuela están en gran parte excluidas de los roles clave de toma de decisiones y, en cambio, son relegadas a funciones domésticas o estéticas.</a:t>
            </a:r>
          </a:p>
          <a:p>
            <a:pPr algn="l" marL="820419" indent="-273473" lvl="2">
              <a:lnSpc>
                <a:spcPts val="2868"/>
              </a:lnSpc>
              <a:buFont typeface="Arial"/>
              <a:buChar char="⚬"/>
            </a:pPr>
            <a:r>
              <a:rPr lang="en-US" sz="1899" spc="20">
                <a:solidFill>
                  <a:srgbClr val="000000"/>
                </a:solidFill>
                <a:latin typeface="Garet"/>
                <a:ea typeface="Garet"/>
                <a:cs typeface="Garet"/>
                <a:sym typeface="Garet"/>
              </a:rPr>
              <a:t>Solo 32/167 de los diputados de la Asamblea Nacional son mujeres (CSIS, 2020)</a:t>
            </a:r>
          </a:p>
          <a:p>
            <a:pPr algn="l" marL="820419" indent="-273473" lvl="2">
              <a:lnSpc>
                <a:spcPts val="2868"/>
              </a:lnSpc>
              <a:buFont typeface="Arial"/>
              <a:buChar char="⚬"/>
            </a:pPr>
            <a:r>
              <a:rPr lang="en-US" sz="1899" spc="20">
                <a:solidFill>
                  <a:srgbClr val="000000"/>
                </a:solidFill>
                <a:latin typeface="Garet"/>
                <a:ea typeface="Garet"/>
                <a:cs typeface="Garet"/>
                <a:sym typeface="Garet"/>
              </a:rPr>
              <a:t>Solo 3/20 diputados nacionales que participan en la iniciativa de reconstrucción Plan País son mujeres, lo que demuestra que las voces femeninas están mayormente excluidas de la planificación posterior a la crisis (CSIS, 2020)</a:t>
            </a:r>
          </a:p>
        </p:txBody>
      </p:sp>
      <p:sp>
        <p:nvSpPr>
          <p:cNvPr name="TextBox 12" id="12"/>
          <p:cNvSpPr txBox="true"/>
          <p:nvPr/>
        </p:nvSpPr>
        <p:spPr>
          <a:xfrm rot="0">
            <a:off x="9594271" y="3089070"/>
            <a:ext cx="7665029" cy="6487922"/>
          </a:xfrm>
          <a:prstGeom prst="rect">
            <a:avLst/>
          </a:prstGeom>
        </p:spPr>
        <p:txBody>
          <a:bodyPr anchor="t" rtlCol="false" tIns="0" lIns="0" bIns="0" rIns="0">
            <a:spAutoFit/>
          </a:bodyPr>
          <a:lstStyle/>
          <a:p>
            <a:pPr algn="l" marL="410209" indent="-205105" lvl="1">
              <a:lnSpc>
                <a:spcPts val="2868"/>
              </a:lnSpc>
              <a:buFont typeface="Arial"/>
              <a:buChar char="•"/>
            </a:pPr>
            <a:r>
              <a:rPr lang="en-US" sz="1899" spc="20">
                <a:solidFill>
                  <a:srgbClr val="000000"/>
                </a:solidFill>
                <a:latin typeface="Garet"/>
                <a:ea typeface="Garet"/>
                <a:cs typeface="Garet"/>
                <a:sym typeface="Garet"/>
              </a:rPr>
              <a:t>Las mujeres venezolanas enfrentan una fuerte presión social para someterse a cirugías estéticas, impulsada por</a:t>
            </a:r>
            <a:r>
              <a:rPr lang="en-US" sz="1899" spc="20">
                <a:solidFill>
                  <a:srgbClr val="000000"/>
                </a:solidFill>
                <a:latin typeface="Garet"/>
                <a:ea typeface="Garet"/>
                <a:cs typeface="Garet"/>
                <a:sym typeface="Garet"/>
              </a:rPr>
              <a:t> los ideales de belleza del país y la influencia de la cultura de los concursos.</a:t>
            </a:r>
          </a:p>
          <a:p>
            <a:pPr algn="l" marL="820419" indent="-273473" lvl="2">
              <a:lnSpc>
                <a:spcPts val="2868"/>
              </a:lnSpc>
              <a:buFont typeface="Arial"/>
              <a:buChar char="⚬"/>
            </a:pPr>
            <a:r>
              <a:rPr lang="en-US" sz="1899" spc="20">
                <a:solidFill>
                  <a:srgbClr val="000000"/>
                </a:solidFill>
                <a:latin typeface="Garet"/>
                <a:ea typeface="Garet"/>
                <a:cs typeface="Garet"/>
                <a:sym typeface="Garet"/>
              </a:rPr>
              <a:t>Venezuela es descrita como "una de las tasas más altas de cirugía estética per cápita en el mundo", donde la belleza se trata como "un requisito social". (Ray, 2025)</a:t>
            </a:r>
          </a:p>
          <a:p>
            <a:pPr algn="l" marL="820419" indent="-273473" lvl="2">
              <a:lnSpc>
                <a:spcPts val="2868"/>
              </a:lnSpc>
              <a:buFont typeface="Arial"/>
              <a:buChar char="⚬"/>
            </a:pPr>
            <a:r>
              <a:rPr lang="en-US" sz="1899" spc="20">
                <a:solidFill>
                  <a:srgbClr val="000000"/>
                </a:solidFill>
                <a:latin typeface="Garet"/>
                <a:ea typeface="Garet"/>
                <a:cs typeface="Garet"/>
                <a:sym typeface="Garet"/>
              </a:rPr>
              <a:t>Muchas de ellas se endeudan o sacrifican necesidades básicas para pagar cirugías cosméticas, lo que refleja cómo el ideal de Miss Venezuela ha hecho que la perfección física se sienta como una obligación en lugar de una elección. (Ray, 2025)</a:t>
            </a:r>
          </a:p>
          <a:p>
            <a:pPr algn="l" marL="820419" indent="-273473" lvl="2">
              <a:lnSpc>
                <a:spcPts val="2868"/>
              </a:lnSpc>
              <a:buFont typeface="Arial"/>
              <a:buChar char="⚬"/>
            </a:pPr>
            <a:r>
              <a:rPr lang="en-US" sz="1899" spc="20">
                <a:solidFill>
                  <a:srgbClr val="000000"/>
                </a:solidFill>
                <a:latin typeface="Garet"/>
                <a:ea typeface="Garet"/>
                <a:cs typeface="Garet"/>
                <a:sym typeface="Garet"/>
              </a:rPr>
              <a:t>La vida cotidiana refleja estos ideales. "Los maniquíes, los anuncios y los presentadores de televisión comparten el mismo cuerpo perfeccionado por cirugía", convirtiendo una imagen artificial en un estándar nacional de belleza (Chalk, 2015).</a:t>
            </a:r>
          </a:p>
        </p:txBody>
      </p:sp>
      <p:sp>
        <p:nvSpPr>
          <p:cNvPr name="TextBox 13" id="13"/>
          <p:cNvSpPr txBox="true"/>
          <p:nvPr/>
        </p:nvSpPr>
        <p:spPr>
          <a:xfrm rot="0">
            <a:off x="7411696" y="7971419"/>
            <a:ext cx="2037506" cy="1397000"/>
          </a:xfrm>
          <a:prstGeom prst="rect">
            <a:avLst/>
          </a:prstGeom>
        </p:spPr>
        <p:txBody>
          <a:bodyPr anchor="t" rtlCol="false" tIns="0" lIns="0" bIns="0" rIns="0">
            <a:spAutoFit/>
          </a:bodyPr>
          <a:lstStyle/>
          <a:p>
            <a:pPr algn="ctr">
              <a:lnSpc>
                <a:spcPts val="2800"/>
              </a:lnSpc>
            </a:pPr>
            <a:r>
              <a:rPr lang="en-US" sz="2000" spc="22">
                <a:solidFill>
                  <a:srgbClr val="F8F7F2"/>
                </a:solidFill>
                <a:latin typeface="Garet"/>
                <a:ea typeface="Garet"/>
                <a:cs typeface="Garet"/>
                <a:sym typeface="Garet"/>
              </a:rPr>
              <a:t>U</a:t>
            </a:r>
            <a:r>
              <a:rPr lang="en-US" sz="2000" spc="22">
                <a:solidFill>
                  <a:srgbClr val="F8F7F2"/>
                </a:solidFill>
                <a:latin typeface="Garet"/>
                <a:ea typeface="Garet"/>
                <a:cs typeface="Garet"/>
                <a:sym typeface="Garet"/>
              </a:rPr>
              <a:t>nos maniquíes en Venezuela</a:t>
            </a:r>
          </a:p>
          <a:p>
            <a:pPr algn="ctr">
              <a:lnSpc>
                <a:spcPts val="2800"/>
              </a:lnSpc>
              <a:spcBef>
                <a:spcPct val="0"/>
              </a:spcBef>
            </a:pPr>
            <a:r>
              <a:rPr lang="en-US" sz="2000" spc="22">
                <a:solidFill>
                  <a:srgbClr val="F8F7F2"/>
                </a:solidFill>
                <a:latin typeface="Garet"/>
                <a:ea typeface="Garet"/>
                <a:cs typeface="Garet"/>
                <a:sym typeface="Garet"/>
              </a:rPr>
              <a:t>(Chalk, 2015)</a:t>
            </a:r>
          </a:p>
        </p:txBody>
      </p:sp>
      <p:sp>
        <p:nvSpPr>
          <p:cNvPr name="Freeform 14" id="14"/>
          <p:cNvSpPr/>
          <p:nvPr/>
        </p:nvSpPr>
        <p:spPr>
          <a:xfrm flipH="false" flipV="false" rot="854783">
            <a:off x="11865135" y="251460"/>
            <a:ext cx="7315200" cy="1554480"/>
          </a:xfrm>
          <a:custGeom>
            <a:avLst/>
            <a:gdLst/>
            <a:ahLst/>
            <a:cxnLst/>
            <a:rect r="r" b="b" t="t" l="l"/>
            <a:pathLst>
              <a:path h="1554480" w="7315200">
                <a:moveTo>
                  <a:pt x="0" y="0"/>
                </a:moveTo>
                <a:lnTo>
                  <a:pt x="7315200" y="0"/>
                </a:lnTo>
                <a:lnTo>
                  <a:pt x="7315200" y="1554480"/>
                </a:lnTo>
                <a:lnTo>
                  <a:pt x="0" y="1554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903476">
            <a:off x="-956493" y="251460"/>
            <a:ext cx="7315200" cy="1554480"/>
          </a:xfrm>
          <a:custGeom>
            <a:avLst/>
            <a:gdLst/>
            <a:ahLst/>
            <a:cxnLst/>
            <a:rect r="r" b="b" t="t" l="l"/>
            <a:pathLst>
              <a:path h="1554480" w="7315200">
                <a:moveTo>
                  <a:pt x="0" y="0"/>
                </a:moveTo>
                <a:lnTo>
                  <a:pt x="7315200" y="0"/>
                </a:lnTo>
                <a:lnTo>
                  <a:pt x="7315200" y="1554480"/>
                </a:lnTo>
                <a:lnTo>
                  <a:pt x="0" y="1554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051" t="0" r="-23051" b="0"/>
            </a:stretch>
          </a:blipFill>
        </p:spPr>
      </p:sp>
      <p:sp>
        <p:nvSpPr>
          <p:cNvPr name="Freeform 3" id="3"/>
          <p:cNvSpPr/>
          <p:nvPr/>
        </p:nvSpPr>
        <p:spPr>
          <a:xfrm flipH="false" flipV="false" rot="-5259207">
            <a:off x="-1164655" y="-951543"/>
            <a:ext cx="13630077" cy="12044032"/>
          </a:xfrm>
          <a:custGeom>
            <a:avLst/>
            <a:gdLst/>
            <a:ahLst/>
            <a:cxnLst/>
            <a:rect r="r" b="b" t="t" l="l"/>
            <a:pathLst>
              <a:path h="12044032" w="13630077">
                <a:moveTo>
                  <a:pt x="0" y="0"/>
                </a:moveTo>
                <a:lnTo>
                  <a:pt x="13630078" y="0"/>
                </a:lnTo>
                <a:lnTo>
                  <a:pt x="13630078" y="12044032"/>
                </a:lnTo>
                <a:lnTo>
                  <a:pt x="0" y="120440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73825" y="1372922"/>
            <a:ext cx="9153119" cy="2005203"/>
          </a:xfrm>
          <a:prstGeom prst="rect">
            <a:avLst/>
          </a:prstGeom>
        </p:spPr>
        <p:txBody>
          <a:bodyPr anchor="t" rtlCol="false" tIns="0" lIns="0" bIns="0" rIns="0">
            <a:spAutoFit/>
          </a:bodyPr>
          <a:lstStyle/>
          <a:p>
            <a:pPr algn="ctr" marL="0" indent="0" lvl="0">
              <a:lnSpc>
                <a:spcPts val="5016"/>
              </a:lnSpc>
            </a:pPr>
            <a:r>
              <a:rPr lang="en-US" b="true" sz="4400" spc="272">
                <a:solidFill>
                  <a:srgbClr val="F8F7F2"/>
                </a:solidFill>
                <a:latin typeface="Heading Now 71-78 Bold"/>
                <a:ea typeface="Heading Now 71-78 Bold"/>
                <a:cs typeface="Heading Now 71-78 Bold"/>
                <a:sym typeface="Heading Now 71-78 Bold"/>
              </a:rPr>
              <a:t>Concepto de narcoestética y narcobelleza</a:t>
            </a:r>
          </a:p>
        </p:txBody>
      </p:sp>
      <p:sp>
        <p:nvSpPr>
          <p:cNvPr name="Freeform 5" id="5"/>
          <p:cNvSpPr/>
          <p:nvPr/>
        </p:nvSpPr>
        <p:spPr>
          <a:xfrm flipH="false" flipV="false" rot="763009">
            <a:off x="-2950342" y="-1510040"/>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5"/>
            <a:stretch>
              <a:fillRect l="0" t="0" r="0" b="0"/>
            </a:stretch>
          </a:blipFill>
        </p:spPr>
      </p:sp>
      <p:grpSp>
        <p:nvGrpSpPr>
          <p:cNvPr name="Group 6" id="6"/>
          <p:cNvGrpSpPr/>
          <p:nvPr/>
        </p:nvGrpSpPr>
        <p:grpSpPr>
          <a:xfrm rot="0">
            <a:off x="579404" y="3670300"/>
            <a:ext cx="657980" cy="627137"/>
            <a:chOff x="0" y="0"/>
            <a:chExt cx="812800" cy="774700"/>
          </a:xfrm>
        </p:grpSpPr>
        <p:sp>
          <p:nvSpPr>
            <p:cNvPr name="Freeform 7" id="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8" id="8"/>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grpSp>
        <p:nvGrpSpPr>
          <p:cNvPr name="Group 9" id="9"/>
          <p:cNvGrpSpPr/>
          <p:nvPr/>
        </p:nvGrpSpPr>
        <p:grpSpPr>
          <a:xfrm rot="0">
            <a:off x="579404" y="6839745"/>
            <a:ext cx="657980" cy="627137"/>
            <a:chOff x="0" y="0"/>
            <a:chExt cx="812800" cy="774700"/>
          </a:xfrm>
        </p:grpSpPr>
        <p:sp>
          <p:nvSpPr>
            <p:cNvPr name="Freeform 10" id="10"/>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11" id="11"/>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grpSp>
        <p:nvGrpSpPr>
          <p:cNvPr name="Group 12" id="12"/>
          <p:cNvGrpSpPr/>
          <p:nvPr/>
        </p:nvGrpSpPr>
        <p:grpSpPr>
          <a:xfrm rot="9308990">
            <a:off x="947003" y="798568"/>
            <a:ext cx="694953" cy="238728"/>
            <a:chOff x="0" y="0"/>
            <a:chExt cx="183033" cy="62875"/>
          </a:xfrm>
        </p:grpSpPr>
        <p:sp>
          <p:nvSpPr>
            <p:cNvPr name="Freeform 13" id="13"/>
            <p:cNvSpPr/>
            <p:nvPr/>
          </p:nvSpPr>
          <p:spPr>
            <a:xfrm flipH="false" flipV="false" rot="0">
              <a:off x="0" y="0"/>
              <a:ext cx="183033" cy="62875"/>
            </a:xfrm>
            <a:custGeom>
              <a:avLst/>
              <a:gdLst/>
              <a:ahLst/>
              <a:cxnLst/>
              <a:rect r="r" b="b" t="t" l="l"/>
              <a:pathLst>
                <a:path h="62875" w="183033">
                  <a:moveTo>
                    <a:pt x="31437" y="0"/>
                  </a:moveTo>
                  <a:lnTo>
                    <a:pt x="151595" y="0"/>
                  </a:lnTo>
                  <a:cubicBezTo>
                    <a:pt x="159933" y="0"/>
                    <a:pt x="167929" y="3312"/>
                    <a:pt x="173825" y="9208"/>
                  </a:cubicBezTo>
                  <a:cubicBezTo>
                    <a:pt x="179721" y="15103"/>
                    <a:pt x="183033" y="23100"/>
                    <a:pt x="183033" y="31437"/>
                  </a:cubicBezTo>
                  <a:lnTo>
                    <a:pt x="183033" y="31437"/>
                  </a:lnTo>
                  <a:cubicBezTo>
                    <a:pt x="183033" y="39775"/>
                    <a:pt x="179721" y="47771"/>
                    <a:pt x="173825" y="53667"/>
                  </a:cubicBezTo>
                  <a:cubicBezTo>
                    <a:pt x="167929" y="59563"/>
                    <a:pt x="159933" y="62875"/>
                    <a:pt x="151595" y="62875"/>
                  </a:cubicBezTo>
                  <a:lnTo>
                    <a:pt x="31437" y="62875"/>
                  </a:lnTo>
                  <a:cubicBezTo>
                    <a:pt x="23100" y="62875"/>
                    <a:pt x="15103" y="59563"/>
                    <a:pt x="9208" y="53667"/>
                  </a:cubicBezTo>
                  <a:cubicBezTo>
                    <a:pt x="3312" y="47771"/>
                    <a:pt x="0" y="39775"/>
                    <a:pt x="0" y="31437"/>
                  </a:cubicBezTo>
                  <a:lnTo>
                    <a:pt x="0" y="31437"/>
                  </a:lnTo>
                  <a:cubicBezTo>
                    <a:pt x="0" y="23100"/>
                    <a:pt x="3312" y="15103"/>
                    <a:pt x="9208" y="9208"/>
                  </a:cubicBezTo>
                  <a:cubicBezTo>
                    <a:pt x="15103" y="3312"/>
                    <a:pt x="23100" y="0"/>
                    <a:pt x="31437" y="0"/>
                  </a:cubicBezTo>
                  <a:close/>
                </a:path>
              </a:pathLst>
            </a:custGeom>
            <a:solidFill>
              <a:srgbClr val="0303C3"/>
            </a:solidFill>
          </p:spPr>
        </p:sp>
        <p:sp>
          <p:nvSpPr>
            <p:cNvPr name="TextBox 14" id="14"/>
            <p:cNvSpPr txBox="true"/>
            <p:nvPr/>
          </p:nvSpPr>
          <p:spPr>
            <a:xfrm>
              <a:off x="0" y="-38100"/>
              <a:ext cx="183033" cy="10097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513326" y="3632200"/>
            <a:ext cx="8274116" cy="5626100"/>
          </a:xfrm>
          <a:prstGeom prst="rect">
            <a:avLst/>
          </a:prstGeom>
        </p:spPr>
        <p:txBody>
          <a:bodyPr anchor="t" rtlCol="false" tIns="0" lIns="0" bIns="0" rIns="0">
            <a:spAutoFit/>
          </a:bodyPr>
          <a:lstStyle/>
          <a:p>
            <a:pPr algn="just">
              <a:lnSpc>
                <a:spcPts val="2800"/>
              </a:lnSpc>
            </a:pPr>
            <a:r>
              <a:rPr lang="en-US" sz="2000" spc="22">
                <a:solidFill>
                  <a:srgbClr val="F8F7F2"/>
                </a:solidFill>
                <a:latin typeface="Garet"/>
                <a:ea typeface="Garet"/>
                <a:cs typeface="Garet"/>
                <a:sym typeface="Garet"/>
              </a:rPr>
              <a:t>“No existe una definición consolidada de narcoestética, y por ello se le asocia a toda práctica de financiamiento de cirugías estéticas –habitualmente de mujeres-, por parte de una persona inmersa en el mundo del narcotráfico, con el fin de enunciar a otros el dominio que se tiene sobre ella, y el poder respecto a otros sujetos que operan en dinámicas análogas” (Salazar, et al. 2017).</a:t>
            </a:r>
          </a:p>
          <a:p>
            <a:pPr algn="just">
              <a:lnSpc>
                <a:spcPts val="2800"/>
              </a:lnSpc>
            </a:pPr>
          </a:p>
          <a:p>
            <a:pPr algn="just">
              <a:lnSpc>
                <a:spcPts val="2800"/>
              </a:lnSpc>
            </a:pPr>
          </a:p>
          <a:p>
            <a:pPr algn="just" marL="0" indent="0" lvl="0">
              <a:lnSpc>
                <a:spcPts val="2800"/>
              </a:lnSpc>
              <a:spcBef>
                <a:spcPct val="0"/>
              </a:spcBef>
            </a:pPr>
            <a:r>
              <a:rPr lang="en-US" sz="2000" spc="22">
                <a:solidFill>
                  <a:srgbClr val="F8F7F2"/>
                </a:solidFill>
                <a:latin typeface="Garet"/>
                <a:ea typeface="Garet"/>
                <a:cs typeface="Garet"/>
                <a:sym typeface="Garet"/>
              </a:rPr>
              <a:t>Las mujeres que “cumplen” con el estándar de la narcobelleza deben ser, “hembras y mamacitas, usar la silicona y no tenerle miedo a la cama; relato de celebración de las mujeres «mantenidas» que se venden a punta de sexo y cirugías; justificación pública de que en este país el cuerpo en las mujeres y el crimen en los hombres son maneras válidas de salir de pobres” (Rincón, 2009). </a:t>
            </a:r>
          </a:p>
        </p:txBody>
      </p:sp>
      <p:sp>
        <p:nvSpPr>
          <p:cNvPr name="TextBox 16" id="16"/>
          <p:cNvSpPr txBox="true"/>
          <p:nvPr/>
        </p:nvSpPr>
        <p:spPr>
          <a:xfrm rot="0">
            <a:off x="11547090" y="9793339"/>
            <a:ext cx="7555378" cy="259207"/>
          </a:xfrm>
          <a:prstGeom prst="rect">
            <a:avLst/>
          </a:prstGeom>
        </p:spPr>
        <p:txBody>
          <a:bodyPr anchor="t" rtlCol="false" tIns="0" lIns="0" bIns="0" rIns="0">
            <a:spAutoFit/>
          </a:bodyPr>
          <a:lstStyle/>
          <a:p>
            <a:pPr algn="l">
              <a:lnSpc>
                <a:spcPts val="2114"/>
              </a:lnSpc>
              <a:spcBef>
                <a:spcPct val="0"/>
              </a:spcBef>
            </a:pPr>
            <a:r>
              <a:rPr lang="en-US" sz="1400" spc="15">
                <a:solidFill>
                  <a:srgbClr val="FFFEF0"/>
                </a:solidFill>
                <a:latin typeface="Garet"/>
                <a:ea typeface="Garet"/>
                <a:cs typeface="Garet"/>
                <a:sym typeface="Garet"/>
              </a:rPr>
              <a:t>(Poster de Sin Tetas No Hay Paraiso) Gǔarnizo, 2006.</a:t>
            </a:r>
          </a:p>
        </p:txBody>
      </p:sp>
      <p:grpSp>
        <p:nvGrpSpPr>
          <p:cNvPr name="Group 17" id="17"/>
          <p:cNvGrpSpPr/>
          <p:nvPr/>
        </p:nvGrpSpPr>
        <p:grpSpPr>
          <a:xfrm rot="9308990">
            <a:off x="1106683" y="722483"/>
            <a:ext cx="373786" cy="238728"/>
            <a:chOff x="0" y="0"/>
            <a:chExt cx="98446" cy="62875"/>
          </a:xfrm>
        </p:grpSpPr>
        <p:sp>
          <p:nvSpPr>
            <p:cNvPr name="Freeform 18" id="18"/>
            <p:cNvSpPr/>
            <p:nvPr/>
          </p:nvSpPr>
          <p:spPr>
            <a:xfrm flipH="false" flipV="false" rot="0">
              <a:off x="0" y="0"/>
              <a:ext cx="98446" cy="62875"/>
            </a:xfrm>
            <a:custGeom>
              <a:avLst/>
              <a:gdLst/>
              <a:ahLst/>
              <a:cxnLst/>
              <a:rect r="r" b="b" t="t" l="l"/>
              <a:pathLst>
                <a:path h="62875" w="98446">
                  <a:moveTo>
                    <a:pt x="31437" y="0"/>
                  </a:moveTo>
                  <a:lnTo>
                    <a:pt x="67008" y="0"/>
                  </a:lnTo>
                  <a:cubicBezTo>
                    <a:pt x="75346" y="0"/>
                    <a:pt x="83342" y="3312"/>
                    <a:pt x="89238" y="9208"/>
                  </a:cubicBezTo>
                  <a:cubicBezTo>
                    <a:pt x="95133" y="15103"/>
                    <a:pt x="98446" y="23100"/>
                    <a:pt x="98446" y="31437"/>
                  </a:cubicBezTo>
                  <a:lnTo>
                    <a:pt x="98446" y="31437"/>
                  </a:lnTo>
                  <a:cubicBezTo>
                    <a:pt x="98446" y="39775"/>
                    <a:pt x="95133" y="47771"/>
                    <a:pt x="89238" y="53667"/>
                  </a:cubicBezTo>
                  <a:cubicBezTo>
                    <a:pt x="83342" y="59563"/>
                    <a:pt x="75346" y="62875"/>
                    <a:pt x="67008" y="62875"/>
                  </a:cubicBezTo>
                  <a:lnTo>
                    <a:pt x="31437" y="62875"/>
                  </a:lnTo>
                  <a:cubicBezTo>
                    <a:pt x="23100" y="62875"/>
                    <a:pt x="15103" y="59563"/>
                    <a:pt x="9208" y="53667"/>
                  </a:cubicBezTo>
                  <a:cubicBezTo>
                    <a:pt x="3312" y="47771"/>
                    <a:pt x="0" y="39775"/>
                    <a:pt x="0" y="31437"/>
                  </a:cubicBezTo>
                  <a:lnTo>
                    <a:pt x="0" y="31437"/>
                  </a:lnTo>
                  <a:cubicBezTo>
                    <a:pt x="0" y="23100"/>
                    <a:pt x="3312" y="15103"/>
                    <a:pt x="9208" y="9208"/>
                  </a:cubicBezTo>
                  <a:cubicBezTo>
                    <a:pt x="15103" y="3312"/>
                    <a:pt x="23100" y="0"/>
                    <a:pt x="31437" y="0"/>
                  </a:cubicBezTo>
                  <a:close/>
                </a:path>
              </a:pathLst>
            </a:custGeom>
            <a:solidFill>
              <a:srgbClr val="0303C3"/>
            </a:solidFill>
          </p:spPr>
        </p:sp>
        <p:sp>
          <p:nvSpPr>
            <p:cNvPr name="TextBox 19" id="19"/>
            <p:cNvSpPr txBox="true"/>
            <p:nvPr/>
          </p:nvSpPr>
          <p:spPr>
            <a:xfrm>
              <a:off x="0" y="-38100"/>
              <a:ext cx="98446" cy="10097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grpSp>
        <p:nvGrpSpPr>
          <p:cNvPr name="Group 2" id="2"/>
          <p:cNvGrpSpPr/>
          <p:nvPr/>
        </p:nvGrpSpPr>
        <p:grpSpPr>
          <a:xfrm rot="0">
            <a:off x="1269681" y="623234"/>
            <a:ext cx="4789893" cy="1343025"/>
            <a:chOff x="0" y="0"/>
            <a:chExt cx="1169532" cy="327922"/>
          </a:xfrm>
        </p:grpSpPr>
        <p:sp>
          <p:nvSpPr>
            <p:cNvPr name="Freeform 3" id="3"/>
            <p:cNvSpPr/>
            <p:nvPr/>
          </p:nvSpPr>
          <p:spPr>
            <a:xfrm flipH="false" flipV="false" rot="0">
              <a:off x="0" y="0"/>
              <a:ext cx="1169532" cy="327922"/>
            </a:xfrm>
            <a:custGeom>
              <a:avLst/>
              <a:gdLst/>
              <a:ahLst/>
              <a:cxnLst/>
              <a:rect r="r" b="b" t="t" l="l"/>
              <a:pathLst>
                <a:path h="327922" w="1169532">
                  <a:moveTo>
                    <a:pt x="0" y="0"/>
                  </a:moveTo>
                  <a:lnTo>
                    <a:pt x="1169532" y="0"/>
                  </a:lnTo>
                  <a:lnTo>
                    <a:pt x="1169532" y="327922"/>
                  </a:lnTo>
                  <a:lnTo>
                    <a:pt x="0" y="327922"/>
                  </a:lnTo>
                  <a:close/>
                </a:path>
              </a:pathLst>
            </a:custGeom>
            <a:solidFill>
              <a:srgbClr val="00247D"/>
            </a:solidFill>
            <a:ln cap="sq">
              <a:noFill/>
              <a:prstDash val="solid"/>
              <a:miter/>
            </a:ln>
          </p:spPr>
        </p:sp>
        <p:sp>
          <p:nvSpPr>
            <p:cNvPr name="TextBox 4" id="4"/>
            <p:cNvSpPr txBox="true"/>
            <p:nvPr/>
          </p:nvSpPr>
          <p:spPr>
            <a:xfrm>
              <a:off x="0" y="-66675"/>
              <a:ext cx="1169532" cy="394597"/>
            </a:xfrm>
            <a:prstGeom prst="rect">
              <a:avLst/>
            </a:prstGeom>
          </p:spPr>
          <p:txBody>
            <a:bodyPr anchor="ctr" rtlCol="false" tIns="50800" lIns="50800" bIns="50800" rIns="50800"/>
            <a:lstStyle/>
            <a:p>
              <a:pPr algn="ctr" marL="0" indent="0" lvl="0">
                <a:lnSpc>
                  <a:spcPts val="4620"/>
                </a:lnSpc>
                <a:spcBef>
                  <a:spcPct val="0"/>
                </a:spcBef>
              </a:pPr>
              <a:r>
                <a:rPr lang="en-US" sz="3300" spc="36">
                  <a:solidFill>
                    <a:srgbClr val="FFFFFF"/>
                  </a:solidFill>
                  <a:latin typeface="Garet"/>
                  <a:ea typeface="Garet"/>
                  <a:cs typeface="Garet"/>
                  <a:sym typeface="Garet"/>
                </a:rPr>
                <a:t>Sin tetas no hay paraíso - serie</a:t>
              </a:r>
            </a:p>
          </p:txBody>
        </p:sp>
      </p:grpSp>
      <p:sp>
        <p:nvSpPr>
          <p:cNvPr name="Freeform 5" id="5"/>
          <p:cNvSpPr/>
          <p:nvPr/>
        </p:nvSpPr>
        <p:spPr>
          <a:xfrm flipH="false" flipV="false" rot="5400000">
            <a:off x="17303265" y="-1579110"/>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2"/>
            <a:stretch>
              <a:fillRect l="0" t="0" r="0" b="0"/>
            </a:stretch>
          </a:blipFill>
        </p:spPr>
      </p:sp>
      <p:grpSp>
        <p:nvGrpSpPr>
          <p:cNvPr name="Group 6" id="6"/>
          <p:cNvGrpSpPr/>
          <p:nvPr/>
        </p:nvGrpSpPr>
        <p:grpSpPr>
          <a:xfrm rot="0">
            <a:off x="11761836" y="623234"/>
            <a:ext cx="4789893" cy="1343025"/>
            <a:chOff x="0" y="0"/>
            <a:chExt cx="1169532" cy="327922"/>
          </a:xfrm>
        </p:grpSpPr>
        <p:sp>
          <p:nvSpPr>
            <p:cNvPr name="Freeform 7" id="7"/>
            <p:cNvSpPr/>
            <p:nvPr/>
          </p:nvSpPr>
          <p:spPr>
            <a:xfrm flipH="false" flipV="false" rot="0">
              <a:off x="0" y="0"/>
              <a:ext cx="1169532" cy="327922"/>
            </a:xfrm>
            <a:custGeom>
              <a:avLst/>
              <a:gdLst/>
              <a:ahLst/>
              <a:cxnLst/>
              <a:rect r="r" b="b" t="t" l="l"/>
              <a:pathLst>
                <a:path h="327922" w="1169532">
                  <a:moveTo>
                    <a:pt x="0" y="0"/>
                  </a:moveTo>
                  <a:lnTo>
                    <a:pt x="1169532" y="0"/>
                  </a:lnTo>
                  <a:lnTo>
                    <a:pt x="1169532" y="327922"/>
                  </a:lnTo>
                  <a:lnTo>
                    <a:pt x="0" y="327922"/>
                  </a:lnTo>
                  <a:close/>
                </a:path>
              </a:pathLst>
            </a:custGeom>
            <a:solidFill>
              <a:srgbClr val="00247D"/>
            </a:solidFill>
            <a:ln cap="sq">
              <a:noFill/>
              <a:prstDash val="solid"/>
              <a:miter/>
            </a:ln>
          </p:spPr>
        </p:sp>
        <p:sp>
          <p:nvSpPr>
            <p:cNvPr name="TextBox 8" id="8"/>
            <p:cNvSpPr txBox="true"/>
            <p:nvPr/>
          </p:nvSpPr>
          <p:spPr>
            <a:xfrm>
              <a:off x="0" y="-66675"/>
              <a:ext cx="1169532" cy="394597"/>
            </a:xfrm>
            <a:prstGeom prst="rect">
              <a:avLst/>
            </a:prstGeom>
          </p:spPr>
          <p:txBody>
            <a:bodyPr anchor="ctr" rtlCol="false" tIns="50800" lIns="50800" bIns="50800" rIns="50800"/>
            <a:lstStyle/>
            <a:p>
              <a:pPr algn="ctr">
                <a:lnSpc>
                  <a:spcPts val="4620"/>
                </a:lnSpc>
                <a:spcBef>
                  <a:spcPct val="0"/>
                </a:spcBef>
              </a:pPr>
              <a:r>
                <a:rPr lang="en-US" sz="3300" spc="36">
                  <a:solidFill>
                    <a:srgbClr val="FFFFFF"/>
                  </a:solidFill>
                  <a:latin typeface="Garet"/>
                  <a:ea typeface="Garet"/>
                  <a:cs typeface="Garet"/>
                  <a:sym typeface="Garet"/>
                </a:rPr>
                <a:t>Otros Aportes</a:t>
              </a:r>
            </a:p>
          </p:txBody>
        </p:sp>
      </p:grpSp>
      <p:grpSp>
        <p:nvGrpSpPr>
          <p:cNvPr name="Group 9" id="9"/>
          <p:cNvGrpSpPr/>
          <p:nvPr/>
        </p:nvGrpSpPr>
        <p:grpSpPr>
          <a:xfrm rot="0">
            <a:off x="4900017" y="426720"/>
            <a:ext cx="8487967" cy="1163574"/>
            <a:chOff x="0" y="0"/>
            <a:chExt cx="11317289" cy="1551432"/>
          </a:xfrm>
        </p:grpSpPr>
        <p:sp>
          <p:nvSpPr>
            <p:cNvPr name="TextBox 10" id="10"/>
            <p:cNvSpPr txBox="true"/>
            <p:nvPr/>
          </p:nvSpPr>
          <p:spPr>
            <a:xfrm rot="0">
              <a:off x="0" y="-85725"/>
              <a:ext cx="11317289" cy="968629"/>
            </a:xfrm>
            <a:prstGeom prst="rect">
              <a:avLst/>
            </a:prstGeom>
          </p:spPr>
          <p:txBody>
            <a:bodyPr anchor="t" rtlCol="false" tIns="0" lIns="0" bIns="0" rIns="0">
              <a:spAutoFit/>
            </a:bodyPr>
            <a:lstStyle/>
            <a:p>
              <a:pPr algn="ctr" marL="0" indent="0" lvl="0">
                <a:lnSpc>
                  <a:spcPts val="5016"/>
                </a:lnSpc>
              </a:pPr>
              <a:r>
                <a:rPr lang="en-US" b="true" sz="4400" spc="272">
                  <a:solidFill>
                    <a:srgbClr val="000000"/>
                  </a:solidFill>
                  <a:latin typeface="Heading Now 71-78 Bold"/>
                  <a:ea typeface="Heading Now 71-78 Bold"/>
                  <a:cs typeface="Heading Now 71-78 Bold"/>
                  <a:sym typeface="Heading Now 71-78 Bold"/>
                </a:rPr>
                <a:t>Perpetuación</a:t>
              </a:r>
            </a:p>
          </p:txBody>
        </p:sp>
        <p:sp>
          <p:nvSpPr>
            <p:cNvPr name="TextBox 11" id="11"/>
            <p:cNvSpPr txBox="true"/>
            <p:nvPr/>
          </p:nvSpPr>
          <p:spPr>
            <a:xfrm rot="0">
              <a:off x="0" y="816229"/>
              <a:ext cx="11317289" cy="735203"/>
            </a:xfrm>
            <a:prstGeom prst="rect">
              <a:avLst/>
            </a:prstGeom>
          </p:spPr>
          <p:txBody>
            <a:bodyPr anchor="t" rtlCol="false" tIns="0" lIns="0" bIns="0" rIns="0">
              <a:spAutoFit/>
            </a:bodyPr>
            <a:lstStyle/>
            <a:p>
              <a:pPr algn="ctr" marL="0" indent="0" lvl="0">
                <a:lnSpc>
                  <a:spcPts val="3761"/>
                </a:lnSpc>
              </a:pPr>
              <a:r>
                <a:rPr lang="en-US" b="true" sz="3300" spc="204">
                  <a:solidFill>
                    <a:srgbClr val="000000"/>
                  </a:solidFill>
                  <a:latin typeface="Heading Now 71-78 Bold"/>
                  <a:ea typeface="Heading Now 71-78 Bold"/>
                  <a:cs typeface="Heading Now 71-78 Bold"/>
                  <a:sym typeface="Heading Now 71-78 Bold"/>
                </a:rPr>
                <a:t>Colombia</a:t>
              </a:r>
            </a:p>
          </p:txBody>
        </p:sp>
      </p:grpSp>
      <p:sp>
        <p:nvSpPr>
          <p:cNvPr name="TextBox 12" id="12"/>
          <p:cNvSpPr txBox="true"/>
          <p:nvPr/>
        </p:nvSpPr>
        <p:spPr>
          <a:xfrm rot="0">
            <a:off x="642666" y="2094802"/>
            <a:ext cx="7889745" cy="6040247"/>
          </a:xfrm>
          <a:prstGeom prst="rect">
            <a:avLst/>
          </a:prstGeom>
        </p:spPr>
        <p:txBody>
          <a:bodyPr anchor="t" rtlCol="false" tIns="0" lIns="0" bIns="0" rIns="0">
            <a:spAutoFit/>
          </a:bodyPr>
          <a:lstStyle/>
          <a:p>
            <a:pPr algn="l" marL="431801" indent="-215900" lvl="1">
              <a:lnSpc>
                <a:spcPts val="3020"/>
              </a:lnSpc>
              <a:buFont typeface="Arial"/>
              <a:buChar char="•"/>
            </a:pPr>
            <a:r>
              <a:rPr lang="en-US" sz="2000" spc="22">
                <a:solidFill>
                  <a:srgbClr val="000000"/>
                </a:solidFill>
                <a:latin typeface="Garet"/>
                <a:ea typeface="Garet"/>
                <a:cs typeface="Garet"/>
                <a:sym typeface="Garet"/>
              </a:rPr>
              <a:t>Objetificación del cuerpo:</a:t>
            </a:r>
          </a:p>
          <a:p>
            <a:pPr algn="l" marL="863601" indent="-287867" lvl="2">
              <a:lnSpc>
                <a:spcPts val="3020"/>
              </a:lnSpc>
              <a:buFont typeface="Arial"/>
              <a:buChar char="⚬"/>
            </a:pPr>
            <a:r>
              <a:rPr lang="en-US" sz="2000" spc="22">
                <a:solidFill>
                  <a:srgbClr val="000000"/>
                </a:solidFill>
                <a:latin typeface="Garet"/>
                <a:ea typeface="Garet"/>
                <a:cs typeface="Garet"/>
                <a:sym typeface="Garet"/>
              </a:rPr>
              <a:t>El título demuestra la idea que el valor de las mujeres esta en sus cuerpos.</a:t>
            </a:r>
          </a:p>
          <a:p>
            <a:pPr algn="l">
              <a:lnSpc>
                <a:spcPts val="3020"/>
              </a:lnSpc>
            </a:pPr>
          </a:p>
          <a:p>
            <a:pPr algn="l" marL="431801" indent="-215900" lvl="1">
              <a:lnSpc>
                <a:spcPts val="3020"/>
              </a:lnSpc>
              <a:buFont typeface="Arial"/>
              <a:buChar char="•"/>
            </a:pPr>
            <a:r>
              <a:rPr lang="en-US" sz="2000" spc="22">
                <a:solidFill>
                  <a:srgbClr val="000000"/>
                </a:solidFill>
                <a:latin typeface="Garet"/>
                <a:ea typeface="Garet"/>
                <a:cs typeface="Garet"/>
                <a:sym typeface="Garet"/>
              </a:rPr>
              <a:t>El machismo detrás del estándar de belleza:</a:t>
            </a:r>
          </a:p>
          <a:p>
            <a:pPr algn="l" marL="863601" indent="-287867" lvl="2">
              <a:lnSpc>
                <a:spcPts val="3020"/>
              </a:lnSpc>
              <a:buFont typeface="Arial"/>
              <a:buChar char="⚬"/>
            </a:pPr>
            <a:r>
              <a:rPr lang="en-US" sz="2000" spc="22">
                <a:solidFill>
                  <a:srgbClr val="000000"/>
                </a:solidFill>
                <a:latin typeface="Garet"/>
                <a:ea typeface="Garet"/>
                <a:cs typeface="Garet"/>
                <a:sym typeface="Garet"/>
              </a:rPr>
              <a:t>La cabecera de la serie demuestra un hombre desfigurando y acomodando los cuerpos de las muñecas.</a:t>
            </a:r>
          </a:p>
          <a:p>
            <a:pPr algn="l">
              <a:lnSpc>
                <a:spcPts val="3020"/>
              </a:lnSpc>
            </a:pPr>
          </a:p>
          <a:p>
            <a:pPr algn="l" marL="431801" indent="-215900" lvl="1">
              <a:lnSpc>
                <a:spcPts val="3020"/>
              </a:lnSpc>
              <a:buFont typeface="Arial"/>
              <a:buChar char="•"/>
            </a:pPr>
            <a:r>
              <a:rPr lang="en-US" sz="2000" spc="22">
                <a:solidFill>
                  <a:srgbClr val="000000"/>
                </a:solidFill>
                <a:latin typeface="Garet"/>
                <a:ea typeface="Garet"/>
                <a:cs typeface="Garet"/>
                <a:sym typeface="Garet"/>
              </a:rPr>
              <a:t>El cuerpo como estatus socioeconómico:</a:t>
            </a:r>
          </a:p>
          <a:p>
            <a:pPr algn="l" marL="863601" indent="-287867" lvl="2">
              <a:lnSpc>
                <a:spcPts val="3020"/>
              </a:lnSpc>
              <a:buFont typeface="Arial"/>
              <a:buChar char="⚬"/>
            </a:pPr>
            <a:r>
              <a:rPr lang="en-US" sz="2000" spc="22">
                <a:solidFill>
                  <a:srgbClr val="000000"/>
                </a:solidFill>
                <a:latin typeface="Garet"/>
                <a:ea typeface="Garet"/>
                <a:cs typeface="Garet"/>
                <a:sym typeface="Garet"/>
              </a:rPr>
              <a:t>Para las protagonistas, la forma de adquirir capital (a traves de la atención de los narcos) es modificando sus cuerpos, “Pueden ser de caucho, de madera, de lo que sea, (...) lo importante, es que se vean grandes” (00:06:17-00:06:25).</a:t>
            </a:r>
          </a:p>
          <a:p>
            <a:pPr algn="l">
              <a:lnSpc>
                <a:spcPts val="2718"/>
              </a:lnSpc>
              <a:spcBef>
                <a:spcPct val="0"/>
              </a:spcBef>
            </a:pPr>
            <a:r>
              <a:rPr lang="en-US" sz="1800" spc="19">
                <a:solidFill>
                  <a:srgbClr val="000000"/>
                </a:solidFill>
                <a:latin typeface="Garet"/>
                <a:ea typeface="Garet"/>
                <a:cs typeface="Garet"/>
                <a:sym typeface="Garet"/>
              </a:rPr>
              <a:t>. </a:t>
            </a:r>
          </a:p>
        </p:txBody>
      </p:sp>
      <p:sp>
        <p:nvSpPr>
          <p:cNvPr name="TextBox 13" id="13"/>
          <p:cNvSpPr txBox="true"/>
          <p:nvPr/>
        </p:nvSpPr>
        <p:spPr>
          <a:xfrm rot="0">
            <a:off x="9529035" y="2215359"/>
            <a:ext cx="8536833" cy="6802247"/>
          </a:xfrm>
          <a:prstGeom prst="rect">
            <a:avLst/>
          </a:prstGeom>
        </p:spPr>
        <p:txBody>
          <a:bodyPr anchor="t" rtlCol="false" tIns="0" lIns="0" bIns="0" rIns="0">
            <a:spAutoFit/>
          </a:bodyPr>
          <a:lstStyle/>
          <a:p>
            <a:pPr algn="l" marL="431801" indent="-215900" lvl="1">
              <a:lnSpc>
                <a:spcPts val="3020"/>
              </a:lnSpc>
              <a:buFont typeface="Arial"/>
              <a:buChar char="•"/>
            </a:pPr>
            <a:r>
              <a:rPr lang="en-US" sz="2000" spc="22">
                <a:solidFill>
                  <a:srgbClr val="000000"/>
                </a:solidFill>
                <a:latin typeface="Garet"/>
                <a:ea typeface="Garet"/>
                <a:cs typeface="Garet"/>
                <a:sym typeface="Garet"/>
              </a:rPr>
              <a:t>La televisión normaliza el ideal de la narcobelleza:</a:t>
            </a:r>
          </a:p>
          <a:p>
            <a:pPr algn="l" marL="863601" indent="-287867" lvl="2">
              <a:lnSpc>
                <a:spcPts val="3020"/>
              </a:lnSpc>
              <a:buFont typeface="Arial"/>
              <a:buChar char="⚬"/>
            </a:pPr>
            <a:r>
              <a:rPr lang="en-US" sz="2000" spc="22">
                <a:solidFill>
                  <a:srgbClr val="000000"/>
                </a:solidFill>
                <a:latin typeface="Garet"/>
                <a:ea typeface="Garet"/>
                <a:cs typeface="Garet"/>
                <a:sym typeface="Garet"/>
              </a:rPr>
              <a:t>“La verdad es que, en Colombia, sin tetas no hay televisión. La televisión ha socializado el gusto mafioso, la verdad de silicona y la ética del billete” (Rincón, 2009). </a:t>
            </a:r>
          </a:p>
          <a:p>
            <a:pPr algn="l">
              <a:lnSpc>
                <a:spcPts val="3020"/>
              </a:lnSpc>
            </a:pPr>
          </a:p>
          <a:p>
            <a:pPr algn="l" marL="431801" indent="-215900" lvl="1">
              <a:lnSpc>
                <a:spcPts val="3020"/>
              </a:lnSpc>
              <a:buFont typeface="Arial"/>
              <a:buChar char="•"/>
            </a:pPr>
            <a:r>
              <a:rPr lang="en-US" sz="2000" spc="22">
                <a:solidFill>
                  <a:srgbClr val="000000"/>
                </a:solidFill>
                <a:latin typeface="Garet"/>
                <a:ea typeface="Garet"/>
                <a:cs typeface="Garet"/>
                <a:sym typeface="Garet"/>
              </a:rPr>
              <a:t>El cuerpo como herramienta económica en el sistema de capitalismo:</a:t>
            </a:r>
          </a:p>
          <a:p>
            <a:pPr algn="l" marL="863601" indent="-287867" lvl="2">
              <a:lnSpc>
                <a:spcPts val="3020"/>
              </a:lnSpc>
              <a:buFont typeface="Arial"/>
              <a:buChar char="⚬"/>
            </a:pPr>
            <a:r>
              <a:rPr lang="en-US" sz="2000" spc="22">
                <a:solidFill>
                  <a:srgbClr val="000000"/>
                </a:solidFill>
                <a:latin typeface="Garet"/>
                <a:ea typeface="Garet"/>
                <a:cs typeface="Garet"/>
                <a:sym typeface="Garet"/>
              </a:rPr>
              <a:t>“[El narcotráfico] resulto en un gusto que legitima la violencia y fomenta el derroche, la ostentación y el consumismo” (Goenaga, 2024).</a:t>
            </a:r>
          </a:p>
          <a:p>
            <a:pPr algn="l">
              <a:lnSpc>
                <a:spcPts val="3020"/>
              </a:lnSpc>
            </a:pPr>
          </a:p>
          <a:p>
            <a:pPr algn="l" marL="431801" indent="-215900" lvl="1">
              <a:lnSpc>
                <a:spcPts val="3020"/>
              </a:lnSpc>
              <a:buFont typeface="Arial"/>
              <a:buChar char="•"/>
            </a:pPr>
            <a:r>
              <a:rPr lang="en-US" sz="2000" spc="22">
                <a:solidFill>
                  <a:srgbClr val="000000"/>
                </a:solidFill>
                <a:latin typeface="Garet"/>
                <a:ea typeface="Garet"/>
                <a:cs typeface="Garet"/>
                <a:sym typeface="Garet"/>
              </a:rPr>
              <a:t>Las criticas del narcótrafico en la televisión:</a:t>
            </a:r>
          </a:p>
          <a:p>
            <a:pPr algn="l" marL="863601" indent="-287867" lvl="2">
              <a:lnSpc>
                <a:spcPts val="3020"/>
              </a:lnSpc>
              <a:buFont typeface="Arial"/>
              <a:buChar char="⚬"/>
            </a:pPr>
            <a:r>
              <a:rPr lang="en-US" sz="2000" spc="22">
                <a:solidFill>
                  <a:srgbClr val="000000"/>
                </a:solidFill>
                <a:latin typeface="Garet"/>
                <a:ea typeface="Garet"/>
                <a:cs typeface="Garet"/>
                <a:sym typeface="Garet"/>
              </a:rPr>
              <a:t>“Sin senos no hay paraiso did unusually well (...) because of its incorporation of the narco and "the breast flashing," which sparked the male imagination. Thus (...) its implicit critique of patriarchy included (...) the spectacle of actresses' bodies” (Cabañas, 2012). </a:t>
            </a:r>
          </a:p>
          <a:p>
            <a:pPr algn="l">
              <a:lnSpc>
                <a:spcPts val="2718"/>
              </a:lnSpc>
              <a:spcBef>
                <a:spcPct val="0"/>
              </a:spcBef>
            </a:pPr>
          </a:p>
        </p:txBody>
      </p:sp>
      <p:pic>
        <p:nvPicPr>
          <p:cNvPr name="Picture 14" id="14"/>
          <p:cNvPicPr>
            <a:picLocks noChangeAspect="true"/>
          </p:cNvPicPr>
          <p:nvPr>
            <a:videoFile r:link="rId4"/>
          </p:nvPr>
        </p:nvPicPr>
        <p:blipFill>
          <a:blip r:embed="rId3"/>
          <a:stretch>
            <a:fillRect/>
          </a:stretch>
        </p:blipFill>
        <p:spPr>
          <a:xfrm rot="0">
            <a:off x="2873318" y="8054110"/>
            <a:ext cx="3428441" cy="1926992"/>
          </a:xfrm>
          <a:prstGeom prst="rect">
            <a:avLst/>
          </a:prstGeom>
        </p:spPr>
      </p:pic>
      <p:sp>
        <p:nvSpPr>
          <p:cNvPr name="TextBox 15" id="15"/>
          <p:cNvSpPr txBox="true"/>
          <p:nvPr/>
        </p:nvSpPr>
        <p:spPr>
          <a:xfrm rot="0">
            <a:off x="2100456" y="9971577"/>
            <a:ext cx="7555378" cy="259207"/>
          </a:xfrm>
          <a:prstGeom prst="rect">
            <a:avLst/>
          </a:prstGeom>
        </p:spPr>
        <p:txBody>
          <a:bodyPr anchor="t" rtlCol="false" tIns="0" lIns="0" bIns="0" rIns="0">
            <a:spAutoFit/>
          </a:bodyPr>
          <a:lstStyle/>
          <a:p>
            <a:pPr algn="l">
              <a:lnSpc>
                <a:spcPts val="2114"/>
              </a:lnSpc>
              <a:spcBef>
                <a:spcPct val="0"/>
              </a:spcBef>
            </a:pPr>
            <a:r>
              <a:rPr lang="en-US" sz="1400" spc="15">
                <a:solidFill>
                  <a:srgbClr val="000000"/>
                </a:solidFill>
                <a:latin typeface="Garet"/>
                <a:ea typeface="Garet"/>
                <a:cs typeface="Garet"/>
                <a:sym typeface="Garet"/>
              </a:rPr>
              <a:t>(Cabecera de Sin Tetas No Hay Paraiso) Gǔarnizo, 2006.</a:t>
            </a:r>
          </a:p>
        </p:txBody>
      </p:sp>
      <p:sp>
        <p:nvSpPr>
          <p:cNvPr name="Freeform 16" id="16"/>
          <p:cNvSpPr/>
          <p:nvPr/>
        </p:nvSpPr>
        <p:spPr>
          <a:xfrm flipH="false" flipV="false" rot="-4646576">
            <a:off x="-4981513" y="2935438"/>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grpSp>
        <p:nvGrpSpPr>
          <p:cNvPr name="Group 2" id="2"/>
          <p:cNvGrpSpPr/>
          <p:nvPr/>
        </p:nvGrpSpPr>
        <p:grpSpPr>
          <a:xfrm rot="0">
            <a:off x="11365346" y="268157"/>
            <a:ext cx="4837024" cy="1952109"/>
            <a:chOff x="0" y="0"/>
            <a:chExt cx="1181040" cy="476640"/>
          </a:xfrm>
        </p:grpSpPr>
        <p:sp>
          <p:nvSpPr>
            <p:cNvPr name="Freeform 3" id="3"/>
            <p:cNvSpPr/>
            <p:nvPr/>
          </p:nvSpPr>
          <p:spPr>
            <a:xfrm flipH="false" flipV="false" rot="0">
              <a:off x="0" y="0"/>
              <a:ext cx="1181040" cy="476640"/>
            </a:xfrm>
            <a:custGeom>
              <a:avLst/>
              <a:gdLst/>
              <a:ahLst/>
              <a:cxnLst/>
              <a:rect r="r" b="b" t="t" l="l"/>
              <a:pathLst>
                <a:path h="476640" w="1181040">
                  <a:moveTo>
                    <a:pt x="0" y="0"/>
                  </a:moveTo>
                  <a:lnTo>
                    <a:pt x="1181040" y="0"/>
                  </a:lnTo>
                  <a:lnTo>
                    <a:pt x="1181040" y="476640"/>
                  </a:lnTo>
                  <a:lnTo>
                    <a:pt x="0" y="476640"/>
                  </a:lnTo>
                  <a:close/>
                </a:path>
              </a:pathLst>
            </a:custGeom>
            <a:solidFill>
              <a:srgbClr val="00247D"/>
            </a:solidFill>
            <a:ln cap="sq">
              <a:noFill/>
              <a:prstDash val="solid"/>
              <a:miter/>
            </a:ln>
          </p:spPr>
        </p:sp>
        <p:sp>
          <p:nvSpPr>
            <p:cNvPr name="TextBox 4" id="4"/>
            <p:cNvSpPr txBox="true"/>
            <p:nvPr/>
          </p:nvSpPr>
          <p:spPr>
            <a:xfrm>
              <a:off x="0" y="-66675"/>
              <a:ext cx="1181040" cy="543315"/>
            </a:xfrm>
            <a:prstGeom prst="rect">
              <a:avLst/>
            </a:prstGeom>
          </p:spPr>
          <p:txBody>
            <a:bodyPr anchor="ctr" rtlCol="false" tIns="50800" lIns="50800" bIns="50800" rIns="50800"/>
            <a:lstStyle/>
            <a:p>
              <a:pPr algn="ctr" marL="0" indent="0" lvl="0">
                <a:lnSpc>
                  <a:spcPts val="4742"/>
                </a:lnSpc>
                <a:spcBef>
                  <a:spcPct val="0"/>
                </a:spcBef>
              </a:pPr>
              <a:r>
                <a:rPr lang="en-US" sz="3387" spc="37">
                  <a:solidFill>
                    <a:srgbClr val="FFFFFF"/>
                  </a:solidFill>
                  <a:latin typeface="Garet"/>
                  <a:ea typeface="Garet"/>
                  <a:cs typeface="Garet"/>
                  <a:sym typeface="Garet"/>
                </a:rPr>
                <a:t>Otros Aportes</a:t>
              </a:r>
            </a:p>
          </p:txBody>
        </p:sp>
      </p:grpSp>
      <p:grpSp>
        <p:nvGrpSpPr>
          <p:cNvPr name="Group 5" id="5"/>
          <p:cNvGrpSpPr/>
          <p:nvPr/>
        </p:nvGrpSpPr>
        <p:grpSpPr>
          <a:xfrm rot="0">
            <a:off x="755455" y="268157"/>
            <a:ext cx="6422750" cy="1983985"/>
            <a:chOff x="0" y="0"/>
            <a:chExt cx="1568221" cy="484423"/>
          </a:xfrm>
        </p:grpSpPr>
        <p:sp>
          <p:nvSpPr>
            <p:cNvPr name="Freeform 6" id="6"/>
            <p:cNvSpPr/>
            <p:nvPr/>
          </p:nvSpPr>
          <p:spPr>
            <a:xfrm flipH="false" flipV="false" rot="0">
              <a:off x="0" y="0"/>
              <a:ext cx="1568221" cy="484423"/>
            </a:xfrm>
            <a:custGeom>
              <a:avLst/>
              <a:gdLst/>
              <a:ahLst/>
              <a:cxnLst/>
              <a:rect r="r" b="b" t="t" l="l"/>
              <a:pathLst>
                <a:path h="484423" w="1568221">
                  <a:moveTo>
                    <a:pt x="0" y="0"/>
                  </a:moveTo>
                  <a:lnTo>
                    <a:pt x="1568221" y="0"/>
                  </a:lnTo>
                  <a:lnTo>
                    <a:pt x="1568221" y="484423"/>
                  </a:lnTo>
                  <a:lnTo>
                    <a:pt x="0" y="484423"/>
                  </a:lnTo>
                  <a:close/>
                </a:path>
              </a:pathLst>
            </a:custGeom>
            <a:solidFill>
              <a:srgbClr val="00247D"/>
            </a:solidFill>
            <a:ln cap="sq">
              <a:noFill/>
              <a:prstDash val="solid"/>
              <a:miter/>
            </a:ln>
          </p:spPr>
        </p:sp>
        <p:sp>
          <p:nvSpPr>
            <p:cNvPr name="TextBox 7" id="7"/>
            <p:cNvSpPr txBox="true"/>
            <p:nvPr/>
          </p:nvSpPr>
          <p:spPr>
            <a:xfrm>
              <a:off x="0" y="-66675"/>
              <a:ext cx="1568221" cy="551098"/>
            </a:xfrm>
            <a:prstGeom prst="rect">
              <a:avLst/>
            </a:prstGeom>
          </p:spPr>
          <p:txBody>
            <a:bodyPr anchor="ctr" rtlCol="false" tIns="50800" lIns="50800" bIns="50800" rIns="50800"/>
            <a:lstStyle/>
            <a:p>
              <a:pPr algn="ctr">
                <a:lnSpc>
                  <a:spcPts val="4742"/>
                </a:lnSpc>
                <a:spcBef>
                  <a:spcPct val="0"/>
                </a:spcBef>
              </a:pPr>
              <a:r>
                <a:rPr lang="en-US" sz="3387" spc="37">
                  <a:solidFill>
                    <a:srgbClr val="FFFFFF"/>
                  </a:solidFill>
                  <a:latin typeface="Garet"/>
                  <a:ea typeface="Garet"/>
                  <a:cs typeface="Garet"/>
                  <a:sym typeface="Garet"/>
                </a:rPr>
                <a:t>VICE Colombia Fashion Week - Ass Implants &amp; Couture - documental</a:t>
              </a:r>
            </a:p>
          </p:txBody>
        </p:sp>
      </p:grpSp>
      <p:sp>
        <p:nvSpPr>
          <p:cNvPr name="Freeform 8" id="8"/>
          <p:cNvSpPr/>
          <p:nvPr/>
        </p:nvSpPr>
        <p:spPr>
          <a:xfrm flipH="false" flipV="false" rot="0">
            <a:off x="3756020" y="7441901"/>
            <a:ext cx="4069849" cy="2416238"/>
          </a:xfrm>
          <a:custGeom>
            <a:avLst/>
            <a:gdLst/>
            <a:ahLst/>
            <a:cxnLst/>
            <a:rect r="r" b="b" t="t" l="l"/>
            <a:pathLst>
              <a:path h="2416238" w="4069849">
                <a:moveTo>
                  <a:pt x="0" y="0"/>
                </a:moveTo>
                <a:lnTo>
                  <a:pt x="4069849" y="0"/>
                </a:lnTo>
                <a:lnTo>
                  <a:pt x="4069849" y="2416238"/>
                </a:lnTo>
                <a:lnTo>
                  <a:pt x="0" y="2416238"/>
                </a:lnTo>
                <a:lnTo>
                  <a:pt x="0" y="0"/>
                </a:lnTo>
                <a:close/>
              </a:path>
            </a:pathLst>
          </a:custGeom>
          <a:blipFill>
            <a:blip r:embed="rId2"/>
            <a:stretch>
              <a:fillRect l="0" t="-3163" r="0" b="-3163"/>
            </a:stretch>
          </a:blipFill>
        </p:spPr>
      </p:sp>
      <p:sp>
        <p:nvSpPr>
          <p:cNvPr name="TextBox 9" id="9"/>
          <p:cNvSpPr txBox="true"/>
          <p:nvPr/>
        </p:nvSpPr>
        <p:spPr>
          <a:xfrm rot="0">
            <a:off x="4900017" y="326148"/>
            <a:ext cx="8487967" cy="747903"/>
          </a:xfrm>
          <a:prstGeom prst="rect">
            <a:avLst/>
          </a:prstGeom>
        </p:spPr>
        <p:txBody>
          <a:bodyPr anchor="t" rtlCol="false" tIns="0" lIns="0" bIns="0" rIns="0">
            <a:spAutoFit/>
          </a:bodyPr>
          <a:lstStyle/>
          <a:p>
            <a:pPr algn="ctr" marL="0" indent="0" lvl="0">
              <a:lnSpc>
                <a:spcPts val="5016"/>
              </a:lnSpc>
            </a:pPr>
            <a:r>
              <a:rPr lang="en-US" b="true" sz="4400" spc="272">
                <a:solidFill>
                  <a:srgbClr val="000000"/>
                </a:solidFill>
                <a:latin typeface="Heading Now 71-78 Bold"/>
                <a:ea typeface="Heading Now 71-78 Bold"/>
                <a:cs typeface="Heading Now 71-78 Bold"/>
                <a:sym typeface="Heading Now 71-78 Bold"/>
              </a:rPr>
              <a:t>Impacto</a:t>
            </a:r>
          </a:p>
        </p:txBody>
      </p:sp>
      <p:sp>
        <p:nvSpPr>
          <p:cNvPr name="TextBox 10" id="10"/>
          <p:cNvSpPr txBox="true"/>
          <p:nvPr/>
        </p:nvSpPr>
        <p:spPr>
          <a:xfrm rot="0">
            <a:off x="4900017" y="1053838"/>
            <a:ext cx="8487967" cy="568071"/>
          </a:xfrm>
          <a:prstGeom prst="rect">
            <a:avLst/>
          </a:prstGeom>
        </p:spPr>
        <p:txBody>
          <a:bodyPr anchor="t" rtlCol="false" tIns="0" lIns="0" bIns="0" rIns="0">
            <a:spAutoFit/>
          </a:bodyPr>
          <a:lstStyle/>
          <a:p>
            <a:pPr algn="ctr" marL="0" indent="0" lvl="0">
              <a:lnSpc>
                <a:spcPts val="3761"/>
              </a:lnSpc>
            </a:pPr>
            <a:r>
              <a:rPr lang="en-US" b="true" sz="3300" spc="204">
                <a:solidFill>
                  <a:srgbClr val="000000"/>
                </a:solidFill>
                <a:latin typeface="Heading Now 71-78 Bold"/>
                <a:ea typeface="Heading Now 71-78 Bold"/>
                <a:cs typeface="Heading Now 71-78 Bold"/>
                <a:sym typeface="Heading Now 71-78 Bold"/>
              </a:rPr>
              <a:t>Colombia</a:t>
            </a:r>
          </a:p>
        </p:txBody>
      </p:sp>
      <p:sp>
        <p:nvSpPr>
          <p:cNvPr name="TextBox 11" id="11"/>
          <p:cNvSpPr txBox="true"/>
          <p:nvPr/>
        </p:nvSpPr>
        <p:spPr>
          <a:xfrm rot="0">
            <a:off x="136495" y="2285301"/>
            <a:ext cx="8301600" cy="5659247"/>
          </a:xfrm>
          <a:prstGeom prst="rect">
            <a:avLst/>
          </a:prstGeom>
        </p:spPr>
        <p:txBody>
          <a:bodyPr anchor="t" rtlCol="false" tIns="0" lIns="0" bIns="0" rIns="0">
            <a:spAutoFit/>
          </a:bodyPr>
          <a:lstStyle/>
          <a:p>
            <a:pPr algn="l" marL="431799" indent="-215899" lvl="1">
              <a:lnSpc>
                <a:spcPts val="3019"/>
              </a:lnSpc>
              <a:buFont typeface="Arial"/>
              <a:buChar char="•"/>
            </a:pPr>
            <a:r>
              <a:rPr lang="en-US" sz="1999" spc="21">
                <a:solidFill>
                  <a:srgbClr val="000000"/>
                </a:solidFill>
                <a:latin typeface="Garet"/>
                <a:ea typeface="Garet"/>
                <a:cs typeface="Garet"/>
                <a:sym typeface="Garet"/>
              </a:rPr>
              <a:t>Normalización de la “narco-belleza” como el estándar para la figura:</a:t>
            </a:r>
          </a:p>
          <a:p>
            <a:pPr algn="l" marL="863598" indent="-287866" lvl="2">
              <a:lnSpc>
                <a:spcPts val="3019"/>
              </a:lnSpc>
              <a:buFont typeface="Arial"/>
              <a:buChar char="⚬"/>
            </a:pPr>
            <a:r>
              <a:rPr lang="en-US" sz="1999" spc="21">
                <a:solidFill>
                  <a:srgbClr val="000000"/>
                </a:solidFill>
                <a:latin typeface="Garet"/>
                <a:ea typeface="Garet"/>
                <a:cs typeface="Garet"/>
                <a:sym typeface="Garet"/>
              </a:rPr>
              <a:t>“Me atrevo a decir que tiene que ver con la mafia y los narcotraficantes (...) siempre quieren una mujer que sea exuberante (...) se empezó a aplacar esa cultura a Medellín de que todos tenemos que [tener ese tipo de cuerpo] o hasta más” (VICE, 2012, 00:08:41-00:09:04). </a:t>
            </a:r>
          </a:p>
          <a:p>
            <a:pPr algn="l">
              <a:lnSpc>
                <a:spcPts val="3019"/>
              </a:lnSpc>
            </a:pPr>
          </a:p>
          <a:p>
            <a:pPr algn="l" marL="431799" indent="-215899" lvl="1">
              <a:lnSpc>
                <a:spcPts val="3019"/>
              </a:lnSpc>
              <a:buFont typeface="Arial"/>
              <a:buChar char="•"/>
            </a:pPr>
            <a:r>
              <a:rPr lang="en-US" sz="1999" spc="21">
                <a:solidFill>
                  <a:srgbClr val="000000"/>
                </a:solidFill>
                <a:latin typeface="Garet"/>
                <a:ea typeface="Garet"/>
                <a:cs typeface="Garet"/>
                <a:sym typeface="Garet"/>
              </a:rPr>
              <a:t>El deseo de la “belleza” sobrepasa los posibles riesgos de salud:</a:t>
            </a:r>
          </a:p>
          <a:p>
            <a:pPr algn="l" marL="863598" indent="-287866" lvl="2">
              <a:lnSpc>
                <a:spcPts val="3019"/>
              </a:lnSpc>
              <a:spcBef>
                <a:spcPct val="0"/>
              </a:spcBef>
              <a:buFont typeface="Arial"/>
              <a:buChar char="⚬"/>
            </a:pPr>
            <a:r>
              <a:rPr lang="en-US" sz="1999" spc="21">
                <a:solidFill>
                  <a:srgbClr val="000000"/>
                </a:solidFill>
                <a:latin typeface="Garet"/>
                <a:ea typeface="Garet"/>
                <a:cs typeface="Garet"/>
                <a:sym typeface="Garet"/>
              </a:rPr>
              <a:t>“En Colombia existe una cultura muy grande en cuanto a la belleza (...) A veces es mas importante el deseo de hacerlo que el riesgo que se corre” (VICE, 2012, 00:15:34-00:16:23). </a:t>
            </a:r>
          </a:p>
          <a:p>
            <a:pPr algn="l">
              <a:lnSpc>
                <a:spcPts val="2718"/>
              </a:lnSpc>
              <a:spcBef>
                <a:spcPct val="0"/>
              </a:spcBef>
            </a:pPr>
          </a:p>
        </p:txBody>
      </p:sp>
      <p:sp>
        <p:nvSpPr>
          <p:cNvPr name="TextBox 12" id="12"/>
          <p:cNvSpPr txBox="true"/>
          <p:nvPr/>
        </p:nvSpPr>
        <p:spPr>
          <a:xfrm rot="0">
            <a:off x="8781143" y="2285301"/>
            <a:ext cx="8992759" cy="7183247"/>
          </a:xfrm>
          <a:prstGeom prst="rect">
            <a:avLst/>
          </a:prstGeom>
        </p:spPr>
        <p:txBody>
          <a:bodyPr anchor="t" rtlCol="false" tIns="0" lIns="0" bIns="0" rIns="0">
            <a:spAutoFit/>
          </a:bodyPr>
          <a:lstStyle/>
          <a:p>
            <a:pPr algn="l" marL="431799" indent="-215899" lvl="1">
              <a:lnSpc>
                <a:spcPts val="3019"/>
              </a:lnSpc>
              <a:buFont typeface="Arial"/>
              <a:buChar char="•"/>
            </a:pPr>
            <a:r>
              <a:rPr lang="en-US" sz="1999" spc="21">
                <a:solidFill>
                  <a:srgbClr val="000000"/>
                </a:solidFill>
                <a:latin typeface="Garet"/>
                <a:ea typeface="Garet"/>
                <a:cs typeface="Garet"/>
                <a:sym typeface="Garet"/>
              </a:rPr>
              <a:t>Cirugía plástica como estándar de belleza moderno:</a:t>
            </a:r>
          </a:p>
          <a:p>
            <a:pPr algn="l" marL="863598" indent="-287866" lvl="2">
              <a:lnSpc>
                <a:spcPts val="3019"/>
              </a:lnSpc>
              <a:buFont typeface="Arial"/>
              <a:buChar char="⚬"/>
            </a:pPr>
            <a:r>
              <a:rPr lang="en-US" sz="1999" spc="21">
                <a:solidFill>
                  <a:srgbClr val="000000"/>
                </a:solidFill>
                <a:latin typeface="Garet"/>
                <a:ea typeface="Garet"/>
                <a:cs typeface="Garet"/>
                <a:sym typeface="Garet"/>
              </a:rPr>
              <a:t>“En total, se realizaron 490.944 intervenciones en el 2024, un incremento del 10 % con respecto a los 447.268 procedimientos registrados en el 2023" ( Sociedad Colombiana de Cirugía Plástica Estética y Reconstructiva, 2025).</a:t>
            </a:r>
          </a:p>
          <a:p>
            <a:pPr algn="l">
              <a:lnSpc>
                <a:spcPts val="3019"/>
              </a:lnSpc>
            </a:pPr>
          </a:p>
          <a:p>
            <a:pPr algn="l" marL="431799" indent="-215899" lvl="1">
              <a:lnSpc>
                <a:spcPts val="3019"/>
              </a:lnSpc>
              <a:buFont typeface="Arial"/>
              <a:buChar char="•"/>
            </a:pPr>
            <a:r>
              <a:rPr lang="en-US" sz="1999" spc="21">
                <a:solidFill>
                  <a:srgbClr val="000000"/>
                </a:solidFill>
                <a:latin typeface="Garet"/>
                <a:ea typeface="Garet"/>
                <a:cs typeface="Garet"/>
                <a:sym typeface="Garet"/>
              </a:rPr>
              <a:t>La internalización de la narcobelleza y las modificaciones desde la juventud:</a:t>
            </a:r>
          </a:p>
          <a:p>
            <a:pPr algn="l" marL="863598" indent="-287866" lvl="2">
              <a:lnSpc>
                <a:spcPts val="3019"/>
              </a:lnSpc>
              <a:buFont typeface="Arial"/>
              <a:buChar char="⚬"/>
            </a:pPr>
            <a:r>
              <a:rPr lang="en-US" sz="1999" spc="21">
                <a:solidFill>
                  <a:srgbClr val="000000"/>
                </a:solidFill>
                <a:latin typeface="Garet"/>
                <a:ea typeface="Garet"/>
                <a:cs typeface="Garet"/>
                <a:sym typeface="Garet"/>
              </a:rPr>
              <a:t>“En el 2020 se realizaron casi 230.000 cirugías estéticas y cerca de 140.000 procedimientos cosméticos no invasivos en adolescentes de 13 a 19 años“ (Hospital Internacional de Colombia, 2023). </a:t>
            </a:r>
          </a:p>
          <a:p>
            <a:pPr algn="l">
              <a:lnSpc>
                <a:spcPts val="3019"/>
              </a:lnSpc>
            </a:pPr>
          </a:p>
          <a:p>
            <a:pPr algn="l" marL="431799" indent="-215899" lvl="1">
              <a:lnSpc>
                <a:spcPts val="3019"/>
              </a:lnSpc>
              <a:buFont typeface="Arial"/>
              <a:buChar char="•"/>
            </a:pPr>
            <a:r>
              <a:rPr lang="en-US" sz="1999" spc="21">
                <a:solidFill>
                  <a:srgbClr val="000000"/>
                </a:solidFill>
                <a:latin typeface="Garet"/>
                <a:ea typeface="Garet"/>
                <a:cs typeface="Garet"/>
                <a:sym typeface="Garet"/>
              </a:rPr>
              <a:t>El cuerpo como inversión economica:</a:t>
            </a:r>
          </a:p>
          <a:p>
            <a:pPr algn="l" marL="863598" indent="-287866" lvl="2">
              <a:lnSpc>
                <a:spcPts val="3019"/>
              </a:lnSpc>
              <a:buFont typeface="Arial"/>
              <a:buChar char="⚬"/>
            </a:pPr>
            <a:r>
              <a:rPr lang="en-US" sz="1999" spc="21">
                <a:solidFill>
                  <a:srgbClr val="000000"/>
                </a:solidFill>
                <a:latin typeface="Garet"/>
                <a:ea typeface="Garet"/>
                <a:cs typeface="Garet"/>
                <a:sym typeface="Garet"/>
              </a:rPr>
              <a:t>“These results appear to suggest that participants of this study believe cosmetic surgery can be used to gain employment.” (Gonzalez-Randolph, 2021). </a:t>
            </a:r>
          </a:p>
          <a:p>
            <a:pPr algn="l">
              <a:lnSpc>
                <a:spcPts val="2718"/>
              </a:lnSpc>
              <a:spcBef>
                <a:spcPct val="0"/>
              </a:spcBef>
            </a:pPr>
          </a:p>
        </p:txBody>
      </p:sp>
      <p:sp>
        <p:nvSpPr>
          <p:cNvPr name="TextBox 13" id="13"/>
          <p:cNvSpPr txBox="true"/>
          <p:nvPr/>
        </p:nvSpPr>
        <p:spPr>
          <a:xfrm rot="0">
            <a:off x="3756020" y="9877189"/>
            <a:ext cx="4353839" cy="313409"/>
          </a:xfrm>
          <a:prstGeom prst="rect">
            <a:avLst/>
          </a:prstGeom>
        </p:spPr>
        <p:txBody>
          <a:bodyPr anchor="t" rtlCol="false" tIns="0" lIns="0" bIns="0" rIns="0">
            <a:spAutoFit/>
          </a:bodyPr>
          <a:lstStyle/>
          <a:p>
            <a:pPr algn="l">
              <a:lnSpc>
                <a:spcPts val="1258"/>
              </a:lnSpc>
              <a:spcBef>
                <a:spcPct val="0"/>
              </a:spcBef>
            </a:pPr>
            <a:r>
              <a:rPr lang="en-US" sz="833" spc="9">
                <a:solidFill>
                  <a:srgbClr val="000000"/>
                </a:solidFill>
                <a:latin typeface="Garet"/>
                <a:ea typeface="Garet"/>
                <a:cs typeface="Garet"/>
                <a:sym typeface="Garet"/>
              </a:rPr>
              <a:t>“(Imagen del video que dice, “Todo lo que necesitas...es un implante de amor”) VICE, 2012, (00:10:05).</a:t>
            </a:r>
          </a:p>
        </p:txBody>
      </p:sp>
      <p:sp>
        <p:nvSpPr>
          <p:cNvPr name="Freeform 14" id="14"/>
          <p:cNvSpPr/>
          <p:nvPr/>
        </p:nvSpPr>
        <p:spPr>
          <a:xfrm flipH="false" flipV="false" rot="5400000">
            <a:off x="17342035" y="-1501570"/>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3"/>
            <a:stretch>
              <a:fillRect l="0" t="0" r="0" b="0"/>
            </a:stretch>
          </a:blipFill>
        </p:spPr>
      </p:sp>
      <p:sp>
        <p:nvSpPr>
          <p:cNvPr name="Freeform 15" id="15"/>
          <p:cNvSpPr/>
          <p:nvPr/>
        </p:nvSpPr>
        <p:spPr>
          <a:xfrm flipH="false" flipV="false" rot="-4646576">
            <a:off x="-4981513" y="2935438"/>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00247D"/>
        </a:solidFill>
      </p:bgPr>
    </p:bg>
    <p:spTree>
      <p:nvGrpSpPr>
        <p:cNvPr id="1" name=""/>
        <p:cNvGrpSpPr/>
        <p:nvPr/>
      </p:nvGrpSpPr>
      <p:grpSpPr>
        <a:xfrm>
          <a:off x="0" y="0"/>
          <a:ext cx="0" cy="0"/>
          <a:chOff x="0" y="0"/>
          <a:chExt cx="0" cy="0"/>
        </a:xfrm>
      </p:grpSpPr>
      <p:sp>
        <p:nvSpPr>
          <p:cNvPr name="TextBox 2" id="2"/>
          <p:cNvSpPr txBox="true"/>
          <p:nvPr/>
        </p:nvSpPr>
        <p:spPr>
          <a:xfrm rot="0">
            <a:off x="3969559" y="942975"/>
            <a:ext cx="10348882" cy="747903"/>
          </a:xfrm>
          <a:prstGeom prst="rect">
            <a:avLst/>
          </a:prstGeom>
        </p:spPr>
        <p:txBody>
          <a:bodyPr anchor="t" rtlCol="false" tIns="0" lIns="0" bIns="0" rIns="0">
            <a:spAutoFit/>
          </a:bodyPr>
          <a:lstStyle/>
          <a:p>
            <a:pPr algn="ctr" marL="0" indent="0" lvl="0">
              <a:lnSpc>
                <a:spcPts val="5016"/>
              </a:lnSpc>
            </a:pPr>
            <a:r>
              <a:rPr lang="en-US" b="true" sz="4400" spc="272">
                <a:solidFill>
                  <a:srgbClr val="FBF8E9"/>
                </a:solidFill>
                <a:latin typeface="Heading Now 71-78 Bold"/>
                <a:ea typeface="Heading Now 71-78 Bold"/>
                <a:cs typeface="Heading Now 71-78 Bold"/>
                <a:sym typeface="Heading Now 71-78 Bold"/>
              </a:rPr>
              <a:t>Cambios Políticos y Sociales</a:t>
            </a:r>
          </a:p>
        </p:txBody>
      </p:sp>
      <p:sp>
        <p:nvSpPr>
          <p:cNvPr name="TextBox 3" id="3"/>
          <p:cNvSpPr txBox="true"/>
          <p:nvPr/>
        </p:nvSpPr>
        <p:spPr>
          <a:xfrm rot="0">
            <a:off x="1076913" y="2090444"/>
            <a:ext cx="16134175" cy="2720975"/>
          </a:xfrm>
          <a:prstGeom prst="rect">
            <a:avLst/>
          </a:prstGeom>
        </p:spPr>
        <p:txBody>
          <a:bodyPr anchor="t" rtlCol="false" tIns="0" lIns="0" bIns="0" rIns="0">
            <a:spAutoFit/>
          </a:bodyPr>
          <a:lstStyle/>
          <a:p>
            <a:pPr algn="ctr">
              <a:lnSpc>
                <a:spcPts val="4374"/>
              </a:lnSpc>
            </a:pPr>
            <a:r>
              <a:rPr lang="en-US" sz="2499">
                <a:solidFill>
                  <a:srgbClr val="FBF8E9"/>
                </a:solidFill>
                <a:latin typeface="Garet"/>
                <a:ea typeface="Garet"/>
                <a:cs typeface="Garet"/>
                <a:sym typeface="Garet"/>
              </a:rPr>
              <a:t>Se han producido cambios políticos y sociales en relación con el papel de la mujer en la sociedad:</a:t>
            </a:r>
          </a:p>
          <a:p>
            <a:pPr algn="l" marL="1079499" indent="-359833" lvl="2">
              <a:lnSpc>
                <a:spcPts val="4374"/>
              </a:lnSpc>
              <a:buFont typeface="Arial"/>
              <a:buChar char="⚬"/>
            </a:pPr>
            <a:r>
              <a:rPr lang="en-US" b="true" sz="2499">
                <a:solidFill>
                  <a:srgbClr val="FBF8E9"/>
                </a:solidFill>
                <a:latin typeface="Garet Bold"/>
                <a:ea typeface="Garet Bold"/>
                <a:cs typeface="Garet Bold"/>
                <a:sym typeface="Garet Bold"/>
              </a:rPr>
              <a:t>31.5% de cargos ministerales</a:t>
            </a:r>
            <a:r>
              <a:rPr lang="en-US" sz="2499">
                <a:solidFill>
                  <a:srgbClr val="FBF8E9"/>
                </a:solidFill>
                <a:latin typeface="Garet"/>
                <a:ea typeface="Garet"/>
                <a:cs typeface="Garet"/>
                <a:sym typeface="Garet"/>
              </a:rPr>
              <a:t> en América Latina son ocupados por mujeres, una proporcion que supera el promedio mundial (Meyer, 2025). X</a:t>
            </a:r>
          </a:p>
          <a:p>
            <a:pPr algn="l" marL="1079499" indent="-359833" lvl="2">
              <a:lnSpc>
                <a:spcPts val="4374"/>
              </a:lnSpc>
              <a:buFont typeface="Arial"/>
              <a:buChar char="⚬"/>
            </a:pPr>
            <a:r>
              <a:rPr lang="en-US" sz="2499">
                <a:solidFill>
                  <a:srgbClr val="FBF8E9"/>
                </a:solidFill>
                <a:latin typeface="Garet"/>
                <a:ea typeface="Garet"/>
                <a:cs typeface="Garet"/>
                <a:sym typeface="Garet"/>
              </a:rPr>
              <a:t>En 2024 l</a:t>
            </a:r>
            <a:r>
              <a:rPr lang="en-US" sz="2499">
                <a:solidFill>
                  <a:srgbClr val="FBF8E9"/>
                </a:solidFill>
                <a:latin typeface="Garet"/>
                <a:ea typeface="Garet"/>
                <a:cs typeface="Garet"/>
                <a:sym typeface="Garet"/>
              </a:rPr>
              <a:t>as reglas de Miss Universo ya </a:t>
            </a:r>
            <a:r>
              <a:rPr lang="en-US" b="true" sz="2499">
                <a:solidFill>
                  <a:srgbClr val="FBF8E9"/>
                </a:solidFill>
                <a:latin typeface="Garet Bold"/>
                <a:ea typeface="Garet Bold"/>
                <a:cs typeface="Garet Bold"/>
                <a:sym typeface="Garet Bold"/>
              </a:rPr>
              <a:t>no incluyen limite de edad superior</a:t>
            </a:r>
            <a:r>
              <a:rPr lang="en-US" sz="2499">
                <a:solidFill>
                  <a:srgbClr val="FBF8E9"/>
                </a:solidFill>
                <a:latin typeface="Garet"/>
                <a:ea typeface="Garet"/>
                <a:cs typeface="Garet"/>
                <a:sym typeface="Garet"/>
              </a:rPr>
              <a:t>. En 2023 cambiaron la excluacion de </a:t>
            </a:r>
            <a:r>
              <a:rPr lang="en-US" b="true" sz="2499">
                <a:solidFill>
                  <a:srgbClr val="FBF8E9"/>
                </a:solidFill>
                <a:latin typeface="Garet Bold"/>
                <a:ea typeface="Garet Bold"/>
                <a:cs typeface="Garet Bold"/>
                <a:sym typeface="Garet Bold"/>
              </a:rPr>
              <a:t>las mujeres casada, divorcidas, o con hijos</a:t>
            </a:r>
            <a:r>
              <a:rPr lang="en-US" sz="2499">
                <a:solidFill>
                  <a:srgbClr val="FBF8E9"/>
                </a:solidFill>
                <a:latin typeface="Garet"/>
                <a:ea typeface="Garet"/>
                <a:cs typeface="Garet"/>
                <a:sym typeface="Garet"/>
              </a:rPr>
              <a:t> (Gomez, 2024). </a:t>
            </a:r>
          </a:p>
        </p:txBody>
      </p:sp>
      <p:grpSp>
        <p:nvGrpSpPr>
          <p:cNvPr name="Group 4" id="4"/>
          <p:cNvGrpSpPr/>
          <p:nvPr/>
        </p:nvGrpSpPr>
        <p:grpSpPr>
          <a:xfrm rot="0">
            <a:off x="418933" y="2223794"/>
            <a:ext cx="657980" cy="627137"/>
            <a:chOff x="0" y="0"/>
            <a:chExt cx="812800" cy="774700"/>
          </a:xfrm>
        </p:grpSpPr>
        <p:sp>
          <p:nvSpPr>
            <p:cNvPr name="Freeform 5" id="5"/>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6" id="6"/>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sp>
        <p:nvSpPr>
          <p:cNvPr name="TextBox 7" id="7"/>
          <p:cNvSpPr txBox="true"/>
          <p:nvPr/>
        </p:nvSpPr>
        <p:spPr>
          <a:xfrm rot="0">
            <a:off x="1331860" y="5378231"/>
            <a:ext cx="16134175" cy="3273425"/>
          </a:xfrm>
          <a:prstGeom prst="rect">
            <a:avLst/>
          </a:prstGeom>
        </p:spPr>
        <p:txBody>
          <a:bodyPr anchor="t" rtlCol="false" tIns="0" lIns="0" bIns="0" rIns="0">
            <a:spAutoFit/>
          </a:bodyPr>
          <a:lstStyle/>
          <a:p>
            <a:pPr algn="l">
              <a:lnSpc>
                <a:spcPts val="4374"/>
              </a:lnSpc>
            </a:pPr>
            <a:r>
              <a:rPr lang="en-US" sz="2499">
                <a:solidFill>
                  <a:srgbClr val="FBF8E9"/>
                </a:solidFill>
                <a:latin typeface="Garet"/>
                <a:ea typeface="Garet"/>
                <a:cs typeface="Garet"/>
                <a:sym typeface="Garet"/>
              </a:rPr>
              <a:t>Sin embargo la discriminacion laboral, violencia, y el machismo siguen prevaleciendo:</a:t>
            </a:r>
          </a:p>
          <a:p>
            <a:pPr algn="l" marL="1079499" indent="-359833" lvl="2">
              <a:lnSpc>
                <a:spcPts val="4374"/>
              </a:lnSpc>
              <a:buFont typeface="Arial"/>
              <a:buChar char="⚬"/>
            </a:pPr>
            <a:r>
              <a:rPr lang="en-US" sz="2499">
                <a:solidFill>
                  <a:srgbClr val="FBF8E9"/>
                </a:solidFill>
                <a:latin typeface="Garet"/>
                <a:ea typeface="Garet"/>
                <a:cs typeface="Garet"/>
                <a:sym typeface="Garet"/>
              </a:rPr>
              <a:t>Un estudio en el 2018 indica </a:t>
            </a:r>
            <a:r>
              <a:rPr lang="en-US" b="true" sz="2499">
                <a:solidFill>
                  <a:srgbClr val="FBF8E9"/>
                </a:solidFill>
                <a:latin typeface="Garet Bold"/>
                <a:ea typeface="Garet Bold"/>
                <a:cs typeface="Garet Bold"/>
                <a:sym typeface="Garet Bold"/>
              </a:rPr>
              <a:t>75% de los jóvenes afirman </a:t>
            </a:r>
            <a:r>
              <a:rPr lang="en-US" sz="2499">
                <a:solidFill>
                  <a:srgbClr val="FBF8E9"/>
                </a:solidFill>
                <a:latin typeface="Garet"/>
                <a:ea typeface="Garet"/>
                <a:cs typeface="Garet"/>
                <a:sym typeface="Garet"/>
              </a:rPr>
              <a:t>que sus amigos machos creen que el </a:t>
            </a:r>
            <a:r>
              <a:rPr lang="en-US" b="true" sz="2499">
                <a:solidFill>
                  <a:srgbClr val="FBF8E9"/>
                </a:solidFill>
                <a:latin typeface="Garet Bold"/>
                <a:ea typeface="Garet Bold"/>
                <a:cs typeface="Garet Bold"/>
                <a:sym typeface="Garet Bold"/>
              </a:rPr>
              <a:t>acoso sexual es normal</a:t>
            </a:r>
            <a:r>
              <a:rPr lang="en-US" sz="2499">
                <a:solidFill>
                  <a:srgbClr val="FBF8E9"/>
                </a:solidFill>
                <a:latin typeface="Garet"/>
                <a:ea typeface="Garet"/>
                <a:cs typeface="Garet"/>
                <a:sym typeface="Garet"/>
              </a:rPr>
              <a:t> (Oxfam, 2018).</a:t>
            </a:r>
          </a:p>
          <a:p>
            <a:pPr algn="l" marL="1079499" indent="-359833" lvl="2">
              <a:lnSpc>
                <a:spcPts val="4374"/>
              </a:lnSpc>
              <a:buFont typeface="Arial"/>
              <a:buChar char="⚬"/>
            </a:pPr>
            <a:r>
              <a:rPr lang="en-US" sz="2499">
                <a:solidFill>
                  <a:srgbClr val="FBF8E9"/>
                </a:solidFill>
                <a:latin typeface="Garet"/>
                <a:ea typeface="Garet"/>
                <a:cs typeface="Garet"/>
                <a:sym typeface="Garet"/>
              </a:rPr>
              <a:t>En Venezuela en 2024 el </a:t>
            </a:r>
            <a:r>
              <a:rPr lang="en-US" b="true" sz="2499">
                <a:solidFill>
                  <a:srgbClr val="FBF8E9"/>
                </a:solidFill>
                <a:latin typeface="Garet Bold"/>
                <a:ea typeface="Garet Bold"/>
                <a:cs typeface="Garet Bold"/>
                <a:sym typeface="Garet Bold"/>
              </a:rPr>
              <a:t>66% de los hogares en el estrato 1</a:t>
            </a:r>
            <a:r>
              <a:rPr lang="en-US" sz="2499">
                <a:solidFill>
                  <a:srgbClr val="FBF8E9"/>
                </a:solidFill>
                <a:latin typeface="Garet"/>
                <a:ea typeface="Garet"/>
                <a:cs typeface="Garet"/>
                <a:sym typeface="Garet"/>
              </a:rPr>
              <a:t> eran de jefatura femenina </a:t>
            </a:r>
          </a:p>
          <a:p>
            <a:pPr algn="l" marL="1079499" indent="-359833" lvl="2">
              <a:lnSpc>
                <a:spcPts val="4374"/>
              </a:lnSpc>
              <a:buFont typeface="Arial"/>
              <a:buChar char="⚬"/>
            </a:pPr>
            <a:r>
              <a:rPr lang="en-US" sz="2499">
                <a:solidFill>
                  <a:srgbClr val="FBF8E9"/>
                </a:solidFill>
                <a:latin typeface="Garet"/>
                <a:ea typeface="Garet"/>
                <a:cs typeface="Garet"/>
                <a:sym typeface="Garet"/>
              </a:rPr>
              <a:t>Entre 2017 y marzo de 2022 fueron condenadas </a:t>
            </a:r>
            <a:r>
              <a:rPr lang="en-US" b="true" sz="2499">
                <a:solidFill>
                  <a:srgbClr val="FBF8E9"/>
                </a:solidFill>
                <a:latin typeface="Garet Bold"/>
                <a:ea typeface="Garet Bold"/>
                <a:cs typeface="Garet Bold"/>
                <a:sym typeface="Garet Bold"/>
              </a:rPr>
              <a:t>3516 personas por los delitos de violencia sexual contra mujeres, niñas y adolescentes </a:t>
            </a:r>
            <a:r>
              <a:rPr lang="en-US" sz="2499">
                <a:solidFill>
                  <a:srgbClr val="FBF8E9"/>
                </a:solidFill>
                <a:latin typeface="Garet"/>
                <a:ea typeface="Garet"/>
                <a:cs typeface="Garet"/>
                <a:sym typeface="Garet"/>
              </a:rPr>
              <a:t>(PNUD Venezuela, 2024). </a:t>
            </a:r>
          </a:p>
        </p:txBody>
      </p:sp>
      <p:grpSp>
        <p:nvGrpSpPr>
          <p:cNvPr name="Group 8" id="8"/>
          <p:cNvGrpSpPr/>
          <p:nvPr/>
        </p:nvGrpSpPr>
        <p:grpSpPr>
          <a:xfrm rot="0">
            <a:off x="418933" y="5511581"/>
            <a:ext cx="657980" cy="627137"/>
            <a:chOff x="0" y="0"/>
            <a:chExt cx="812800" cy="774700"/>
          </a:xfrm>
        </p:grpSpPr>
        <p:sp>
          <p:nvSpPr>
            <p:cNvPr name="Freeform 9" id="9"/>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10" id="10"/>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247D"/>
        </a:solidFill>
      </p:bgPr>
    </p:bg>
    <p:spTree>
      <p:nvGrpSpPr>
        <p:cNvPr id="1" name=""/>
        <p:cNvGrpSpPr/>
        <p:nvPr/>
      </p:nvGrpSpPr>
      <p:grpSpPr>
        <a:xfrm>
          <a:off x="0" y="0"/>
          <a:ext cx="0" cy="0"/>
          <a:chOff x="0" y="0"/>
          <a:chExt cx="0" cy="0"/>
        </a:xfrm>
      </p:grpSpPr>
      <p:sp>
        <p:nvSpPr>
          <p:cNvPr name="Freeform 2" id="2"/>
          <p:cNvSpPr/>
          <p:nvPr/>
        </p:nvSpPr>
        <p:spPr>
          <a:xfrm flipH="false" flipV="false" rot="0">
            <a:off x="0" y="3034970"/>
            <a:ext cx="18288000" cy="4000500"/>
          </a:xfrm>
          <a:custGeom>
            <a:avLst/>
            <a:gdLst/>
            <a:ahLst/>
            <a:cxnLst/>
            <a:rect r="r" b="b" t="t" l="l"/>
            <a:pathLst>
              <a:path h="4000500" w="18288000">
                <a:moveTo>
                  <a:pt x="0" y="0"/>
                </a:moveTo>
                <a:lnTo>
                  <a:pt x="18288000" y="0"/>
                </a:lnTo>
                <a:lnTo>
                  <a:pt x="18288000" y="4000500"/>
                </a:lnTo>
                <a:lnTo>
                  <a:pt x="0" y="4000500"/>
                </a:lnTo>
                <a:lnTo>
                  <a:pt x="0" y="0"/>
                </a:lnTo>
                <a:close/>
              </a:path>
            </a:pathLst>
          </a:custGeom>
          <a:blipFill>
            <a:blip r:embed="rId2"/>
            <a:stretch>
              <a:fillRect l="0" t="0" r="0" b="0"/>
            </a:stretch>
          </a:blipFill>
        </p:spPr>
      </p:sp>
      <p:grpSp>
        <p:nvGrpSpPr>
          <p:cNvPr name="Group 3" id="3"/>
          <p:cNvGrpSpPr/>
          <p:nvPr/>
        </p:nvGrpSpPr>
        <p:grpSpPr>
          <a:xfrm rot="0">
            <a:off x="2662890" y="1028700"/>
            <a:ext cx="12962219" cy="7819987"/>
            <a:chOff x="0" y="0"/>
            <a:chExt cx="3413918" cy="2059585"/>
          </a:xfrm>
        </p:grpSpPr>
        <p:sp>
          <p:nvSpPr>
            <p:cNvPr name="Freeform 4" id="4"/>
            <p:cNvSpPr/>
            <p:nvPr/>
          </p:nvSpPr>
          <p:spPr>
            <a:xfrm flipH="false" flipV="false" rot="0">
              <a:off x="0" y="0"/>
              <a:ext cx="3413918" cy="2059585"/>
            </a:xfrm>
            <a:custGeom>
              <a:avLst/>
              <a:gdLst/>
              <a:ahLst/>
              <a:cxnLst/>
              <a:rect r="r" b="b" t="t" l="l"/>
              <a:pathLst>
                <a:path h="2059585" w="3413918">
                  <a:moveTo>
                    <a:pt x="36433" y="0"/>
                  </a:moveTo>
                  <a:lnTo>
                    <a:pt x="3377485" y="0"/>
                  </a:lnTo>
                  <a:cubicBezTo>
                    <a:pt x="3397606" y="0"/>
                    <a:pt x="3413918" y="16312"/>
                    <a:pt x="3413918" y="36433"/>
                  </a:cubicBezTo>
                  <a:lnTo>
                    <a:pt x="3413918" y="2023152"/>
                  </a:lnTo>
                  <a:cubicBezTo>
                    <a:pt x="3413918" y="2043273"/>
                    <a:pt x="3397606" y="2059585"/>
                    <a:pt x="3377485" y="2059585"/>
                  </a:cubicBezTo>
                  <a:lnTo>
                    <a:pt x="36433" y="2059585"/>
                  </a:lnTo>
                  <a:cubicBezTo>
                    <a:pt x="16312" y="2059585"/>
                    <a:pt x="0" y="2043273"/>
                    <a:pt x="0" y="2023152"/>
                  </a:cubicBezTo>
                  <a:lnTo>
                    <a:pt x="0" y="36433"/>
                  </a:lnTo>
                  <a:cubicBezTo>
                    <a:pt x="0" y="16312"/>
                    <a:pt x="16312" y="0"/>
                    <a:pt x="36433" y="0"/>
                  </a:cubicBezTo>
                  <a:close/>
                </a:path>
              </a:pathLst>
            </a:custGeom>
            <a:solidFill>
              <a:srgbClr val="FFFEF0"/>
            </a:solidFill>
          </p:spPr>
        </p:sp>
        <p:sp>
          <p:nvSpPr>
            <p:cNvPr name="TextBox 5" id="5"/>
            <p:cNvSpPr txBox="true"/>
            <p:nvPr/>
          </p:nvSpPr>
          <p:spPr>
            <a:xfrm>
              <a:off x="0" y="-57150"/>
              <a:ext cx="3413918" cy="2116735"/>
            </a:xfrm>
            <a:prstGeom prst="rect">
              <a:avLst/>
            </a:prstGeom>
          </p:spPr>
          <p:txBody>
            <a:bodyPr anchor="ctr" rtlCol="false" tIns="50800" lIns="50800" bIns="50800" rIns="50800"/>
            <a:lstStyle/>
            <a:p>
              <a:pPr algn="ctr">
                <a:lnSpc>
                  <a:spcPts val="3342"/>
                </a:lnSpc>
              </a:pPr>
            </a:p>
          </p:txBody>
        </p:sp>
      </p:grpSp>
      <p:sp>
        <p:nvSpPr>
          <p:cNvPr name="TextBox 6" id="6"/>
          <p:cNvSpPr txBox="true"/>
          <p:nvPr/>
        </p:nvSpPr>
        <p:spPr>
          <a:xfrm rot="0">
            <a:off x="4539476" y="1090770"/>
            <a:ext cx="9209049" cy="747903"/>
          </a:xfrm>
          <a:prstGeom prst="rect">
            <a:avLst/>
          </a:prstGeom>
        </p:spPr>
        <p:txBody>
          <a:bodyPr anchor="t" rtlCol="false" tIns="0" lIns="0" bIns="0" rIns="0">
            <a:spAutoFit/>
          </a:bodyPr>
          <a:lstStyle/>
          <a:p>
            <a:pPr algn="ctr" marL="0" indent="0" lvl="0">
              <a:lnSpc>
                <a:spcPts val="5016"/>
              </a:lnSpc>
            </a:pPr>
            <a:r>
              <a:rPr lang="en-US" b="true" sz="4400" spc="272">
                <a:solidFill>
                  <a:srgbClr val="000000"/>
                </a:solidFill>
                <a:latin typeface="Heading Now 71-78 Bold"/>
                <a:ea typeface="Heading Now 71-78 Bold"/>
                <a:cs typeface="Heading Now 71-78 Bold"/>
                <a:sym typeface="Heading Now 71-78 Bold"/>
              </a:rPr>
              <a:t>Conclusiones</a:t>
            </a:r>
          </a:p>
        </p:txBody>
      </p:sp>
      <p:sp>
        <p:nvSpPr>
          <p:cNvPr name="Freeform 7" id="7"/>
          <p:cNvSpPr/>
          <p:nvPr/>
        </p:nvSpPr>
        <p:spPr>
          <a:xfrm flipH="false" flipV="false" rot="0">
            <a:off x="6452086" y="1838673"/>
            <a:ext cx="5383829" cy="411129"/>
          </a:xfrm>
          <a:custGeom>
            <a:avLst/>
            <a:gdLst/>
            <a:ahLst/>
            <a:cxnLst/>
            <a:rect r="r" b="b" t="t" l="l"/>
            <a:pathLst>
              <a:path h="411129" w="5383829">
                <a:moveTo>
                  <a:pt x="0" y="0"/>
                </a:moveTo>
                <a:lnTo>
                  <a:pt x="5383828" y="0"/>
                </a:lnTo>
                <a:lnTo>
                  <a:pt x="5383828" y="411129"/>
                </a:lnTo>
                <a:lnTo>
                  <a:pt x="0" y="411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8" id="8"/>
          <p:cNvSpPr txBox="true"/>
          <p:nvPr/>
        </p:nvSpPr>
        <p:spPr>
          <a:xfrm rot="0">
            <a:off x="2662890" y="2348067"/>
            <a:ext cx="12962219" cy="6035675"/>
          </a:xfrm>
          <a:prstGeom prst="rect">
            <a:avLst/>
          </a:prstGeom>
        </p:spPr>
        <p:txBody>
          <a:bodyPr anchor="t" rtlCol="false" tIns="0" lIns="0" bIns="0" rIns="0">
            <a:spAutoFit/>
          </a:bodyPr>
          <a:lstStyle/>
          <a:p>
            <a:pPr algn="ctr">
              <a:lnSpc>
                <a:spcPts val="4374"/>
              </a:lnSpc>
            </a:pPr>
            <a:r>
              <a:rPr lang="en-US" sz="2499" spc="154">
                <a:solidFill>
                  <a:srgbClr val="000000"/>
                </a:solidFill>
                <a:latin typeface="Garet"/>
                <a:ea typeface="Garet"/>
                <a:cs typeface="Garet"/>
                <a:sym typeface="Garet"/>
              </a:rPr>
              <a:t>Aunque ambos países experimentaron diferentes formas de inestabilidad política y agitación social, en ambos se agudizó el uso de los roles de género tradicionales, lo que reforzó los estrictos cánones de belleza femeninos. Estos cánones provocaron cambios en la autopercepción de las mujeres, obligándolas a buscar su identidad en la industria de la belleza. Se fomenta el uso de la belleza y del cuerpo femenino como única opción para la movilidad social y económica. Si bien esto puede no reflejar el ideal o las creencias de todos los países, sí refleja una profunda desconfianza en la capacidad de las mujeres para contribuir de manera significativa a la sociedad.</a:t>
            </a:r>
          </a:p>
          <a:p>
            <a:pPr algn="ctr">
              <a:lnSpc>
                <a:spcPts val="4374"/>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247D"/>
        </a:solidFill>
      </p:bgPr>
    </p:bg>
    <p:spTree>
      <p:nvGrpSpPr>
        <p:cNvPr id="1" name=""/>
        <p:cNvGrpSpPr/>
        <p:nvPr/>
      </p:nvGrpSpPr>
      <p:grpSpPr>
        <a:xfrm>
          <a:off x="0" y="0"/>
          <a:ext cx="0" cy="0"/>
          <a:chOff x="0" y="0"/>
          <a:chExt cx="0" cy="0"/>
        </a:xfrm>
      </p:grpSpPr>
      <p:grpSp>
        <p:nvGrpSpPr>
          <p:cNvPr name="Group 2" id="2"/>
          <p:cNvGrpSpPr/>
          <p:nvPr/>
        </p:nvGrpSpPr>
        <p:grpSpPr>
          <a:xfrm rot="0">
            <a:off x="1405475" y="256369"/>
            <a:ext cx="15477051" cy="9557701"/>
            <a:chOff x="0" y="0"/>
            <a:chExt cx="4076260" cy="2517255"/>
          </a:xfrm>
        </p:grpSpPr>
        <p:sp>
          <p:nvSpPr>
            <p:cNvPr name="Freeform 3" id="3"/>
            <p:cNvSpPr/>
            <p:nvPr/>
          </p:nvSpPr>
          <p:spPr>
            <a:xfrm flipH="false" flipV="false" rot="0">
              <a:off x="0" y="0"/>
              <a:ext cx="4076260" cy="2517255"/>
            </a:xfrm>
            <a:custGeom>
              <a:avLst/>
              <a:gdLst/>
              <a:ahLst/>
              <a:cxnLst/>
              <a:rect r="r" b="b" t="t" l="l"/>
              <a:pathLst>
                <a:path h="2517255" w="4076260">
                  <a:moveTo>
                    <a:pt x="30513" y="0"/>
                  </a:moveTo>
                  <a:lnTo>
                    <a:pt x="4045747" y="0"/>
                  </a:lnTo>
                  <a:cubicBezTo>
                    <a:pt x="4053839" y="0"/>
                    <a:pt x="4061601" y="3215"/>
                    <a:pt x="4067323" y="8937"/>
                  </a:cubicBezTo>
                  <a:cubicBezTo>
                    <a:pt x="4073045" y="14660"/>
                    <a:pt x="4076260" y="22421"/>
                    <a:pt x="4076260" y="30513"/>
                  </a:cubicBezTo>
                  <a:lnTo>
                    <a:pt x="4076260" y="2486741"/>
                  </a:lnTo>
                  <a:cubicBezTo>
                    <a:pt x="4076260" y="2503593"/>
                    <a:pt x="4062599" y="2517255"/>
                    <a:pt x="4045747" y="2517255"/>
                  </a:cubicBezTo>
                  <a:lnTo>
                    <a:pt x="30513" y="2517255"/>
                  </a:lnTo>
                  <a:cubicBezTo>
                    <a:pt x="22421" y="2517255"/>
                    <a:pt x="14660" y="2514040"/>
                    <a:pt x="8937" y="2508317"/>
                  </a:cubicBezTo>
                  <a:cubicBezTo>
                    <a:pt x="3215" y="2502595"/>
                    <a:pt x="0" y="2494834"/>
                    <a:pt x="0" y="2486741"/>
                  </a:cubicBezTo>
                  <a:lnTo>
                    <a:pt x="0" y="30513"/>
                  </a:lnTo>
                  <a:cubicBezTo>
                    <a:pt x="0" y="13661"/>
                    <a:pt x="13661" y="0"/>
                    <a:pt x="30513" y="0"/>
                  </a:cubicBezTo>
                  <a:close/>
                </a:path>
              </a:pathLst>
            </a:custGeom>
            <a:solidFill>
              <a:srgbClr val="FFFEF0"/>
            </a:solidFill>
          </p:spPr>
        </p:sp>
        <p:sp>
          <p:nvSpPr>
            <p:cNvPr name="TextBox 4" id="4"/>
            <p:cNvSpPr txBox="true"/>
            <p:nvPr/>
          </p:nvSpPr>
          <p:spPr>
            <a:xfrm>
              <a:off x="0" y="-28575"/>
              <a:ext cx="4076260" cy="2545830"/>
            </a:xfrm>
            <a:prstGeom prst="rect">
              <a:avLst/>
            </a:prstGeom>
          </p:spPr>
          <p:txBody>
            <a:bodyPr anchor="ctr" rtlCol="false" tIns="50800" lIns="50800" bIns="50800" rIns="50800"/>
            <a:lstStyle/>
            <a:p>
              <a:pPr algn="just">
                <a:lnSpc>
                  <a:spcPts val="1819"/>
                </a:lnSpc>
              </a:pPr>
            </a:p>
          </p:txBody>
        </p:sp>
      </p:grpSp>
      <p:sp>
        <p:nvSpPr>
          <p:cNvPr name="TextBox 5" id="5"/>
          <p:cNvSpPr txBox="true"/>
          <p:nvPr/>
        </p:nvSpPr>
        <p:spPr>
          <a:xfrm rot="0">
            <a:off x="5528106" y="280797"/>
            <a:ext cx="7231788" cy="747903"/>
          </a:xfrm>
          <a:prstGeom prst="rect">
            <a:avLst/>
          </a:prstGeom>
        </p:spPr>
        <p:txBody>
          <a:bodyPr anchor="t" rtlCol="false" tIns="0" lIns="0" bIns="0" rIns="0">
            <a:spAutoFit/>
          </a:bodyPr>
          <a:lstStyle/>
          <a:p>
            <a:pPr algn="ctr" marL="0" indent="0" lvl="0">
              <a:lnSpc>
                <a:spcPts val="5016"/>
              </a:lnSpc>
            </a:pPr>
            <a:r>
              <a:rPr lang="en-US" b="true" sz="4400" spc="272">
                <a:solidFill>
                  <a:srgbClr val="000000"/>
                </a:solidFill>
                <a:latin typeface="Heading Now 71-78 Bold"/>
                <a:ea typeface="Heading Now 71-78 Bold"/>
                <a:cs typeface="Heading Now 71-78 Bold"/>
                <a:sym typeface="Heading Now 71-78 Bold"/>
              </a:rPr>
              <a:t>Bibliografía</a:t>
            </a:r>
          </a:p>
        </p:txBody>
      </p:sp>
      <p:sp>
        <p:nvSpPr>
          <p:cNvPr name="Freeform 6" id="6"/>
          <p:cNvSpPr/>
          <p:nvPr/>
        </p:nvSpPr>
        <p:spPr>
          <a:xfrm flipH="false" flipV="false" rot="0">
            <a:off x="6452086" y="1028700"/>
            <a:ext cx="5383829" cy="411129"/>
          </a:xfrm>
          <a:custGeom>
            <a:avLst/>
            <a:gdLst/>
            <a:ahLst/>
            <a:cxnLst/>
            <a:rect r="r" b="b" t="t" l="l"/>
            <a:pathLst>
              <a:path h="411129" w="5383829">
                <a:moveTo>
                  <a:pt x="0" y="0"/>
                </a:moveTo>
                <a:lnTo>
                  <a:pt x="5383828" y="0"/>
                </a:lnTo>
                <a:lnTo>
                  <a:pt x="5383828" y="411129"/>
                </a:lnTo>
                <a:lnTo>
                  <a:pt x="0" y="41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1506626" y="1699481"/>
            <a:ext cx="15274749" cy="8402193"/>
          </a:xfrm>
          <a:prstGeom prst="rect">
            <a:avLst/>
          </a:prstGeom>
        </p:spPr>
        <p:txBody>
          <a:bodyPr anchor="t" rtlCol="false" tIns="0" lIns="0" bIns="0" rIns="0">
            <a:spAutoFit/>
          </a:bodyPr>
          <a:lstStyle/>
          <a:p>
            <a:pPr algn="just">
              <a:lnSpc>
                <a:spcPts val="1596"/>
              </a:lnSpc>
              <a:spcBef>
                <a:spcPct val="0"/>
              </a:spcBef>
            </a:pPr>
            <a:r>
              <a:rPr lang="en-US" sz="1400" spc="86">
                <a:solidFill>
                  <a:srgbClr val="000000"/>
                </a:solidFill>
                <a:latin typeface="Garet"/>
                <a:ea typeface="Garet"/>
                <a:cs typeface="Garet"/>
                <a:sym typeface="Garet"/>
              </a:rPr>
              <a:t>Andrade Salazar, J. A., Peña, B. D. y Parra Giraldo, M. (2017). Narcoestética en Colombia: entre la vanidad y el delito. Una aproximación compleja. Drugs and Addictive Behavior,       2(1), 38-66. </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Cabañas, M. (2012). Narcotelenovelas, Gender, and Globalization in “Sin tetas no hay paraíso.” Latin American Perspectives, 39(3), 74–87. http://www.jstor.org/stable/23238983.</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Caridad-Montero, C. (2015, January 23). 3 Beauties. Tubi. https://tubitv.com/movies/547343/3-beauties</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Chalk, J. (2015, March 30). Video: Venezuela’s inflated vision of beauty. The New York Times. https://www.nytimes.com/video/world/americas/100000002531876/venezuelas-inflated-vision-of-beauty.html?smid=tw-share</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Chicago Tribune. (2013, November 9). Photos: Miss Venezuela wins miss Universe title. https://www.chicagotribune.com/2013/11/09/photos-miss-venezuela-wins-miss-universe-title/</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Cirugía estética en adolescentes: La búsqueda de aceptación y bienestar emocional. (2023). Hospital Internacional de Colombia. https://hic.fcv.org/co/blog/cirugia-plastica-reconstructiva-y-estetica/cirugia-estetica-en-adolescentes-la-busqueda-de-aceptacion-y-bienestar-emocional.</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En 2024 aumentaron 10 % los procedimientos estéticos quirúrgicos y no quirúrgicos en Colombia. (2025). Sociedad Colombiana de Cirugía Plástica y Estética Reconstructiva. https://cirugiaplastica.org.co/en-2024-aumentaron-10-los-procedimientos-esteticos-quirurgicos-y-no-quirurgicos-en-colombia/.</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Gomez, S. (2024).Miss Universe's outdated rules and traditions: What beauty pageant fans will no longer see in the contest. </a:t>
            </a:r>
            <a:r>
              <a:rPr lang="en-US" sz="1400" spc="86" u="sng">
                <a:solidFill>
                  <a:srgbClr val="000000"/>
                </a:solidFill>
                <a:latin typeface="Garet"/>
                <a:ea typeface="Garet"/>
                <a:cs typeface="Garet"/>
                <a:sym typeface="Garet"/>
                <a:hlinkClick r:id="rId4" tooltip="https://www.hola.com/us/entertainment/20241104727965/miss-universes-outdated-rules-and-traditions/"/>
              </a:rPr>
              <a:t>https://www.hola.com/us/entertainment/20241104727965/miss-universes-outdated-rules-and-traditions/</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Gonzalez-Randolph, Austin, Colombian Women’s Experiences of Cosmetic Surgery and its Relationship to Body Image (2021). Dissertations. 576. https://digitalcommons.nl.edu/diss/576.</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Harari, Y. H. (2015). Sapiens: A Brief History of Humankind. Harper-Collins.</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Kerschberg, Z., &amp; Pineda, P. (2013, April 4). Beauty Factory. YouTube. https://www.youtube.com/watch?v=Pu-_xqO7WkU</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LaRosa, M. J., &amp; Mejía, P. G. R. (2013). Historia concisa de colombia (1810-2013) : Una guía para lectores desprevenidos. Editorial Pontificia Universidad Javeriana.</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Meyer, S. (2025).Machismo is alive and well. Why Latin America is still struggling with equality. Neue Zürcher Zeitung. https://www.nzz.ch/english/despite-women-leaders-machismo-is-alive-and-well-in-latin-america-ld.1885261</a:t>
            </a:r>
          </a:p>
          <a:p>
            <a:pPr algn="l">
              <a:lnSpc>
                <a:spcPts val="1596"/>
              </a:lnSpc>
              <a:spcBef>
                <a:spcPct val="0"/>
              </a:spcBef>
            </a:pPr>
          </a:p>
          <a:p>
            <a:pPr algn="l">
              <a:lnSpc>
                <a:spcPts val="1596"/>
              </a:lnSpc>
              <a:spcBef>
                <a:spcPct val="0"/>
              </a:spcBef>
            </a:pPr>
          </a:p>
          <a:p>
            <a:pPr algn="l">
              <a:lnSpc>
                <a:spcPts val="1596"/>
              </a:lnSpc>
              <a:spcBef>
                <a:spcPct val="0"/>
              </a:spcBef>
            </a:pPr>
          </a:p>
          <a:p>
            <a:pPr algn="l">
              <a:lnSpc>
                <a:spcPts val="1596"/>
              </a:lnSpc>
              <a:spcBef>
                <a:spcPct val="0"/>
              </a:spcBef>
            </a:pPr>
          </a:p>
          <a:p>
            <a:pPr algn="l">
              <a:lnSpc>
                <a:spcPts val="1596"/>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247D"/>
        </a:solidFill>
      </p:bgPr>
    </p:bg>
    <p:spTree>
      <p:nvGrpSpPr>
        <p:cNvPr id="1" name=""/>
        <p:cNvGrpSpPr/>
        <p:nvPr/>
      </p:nvGrpSpPr>
      <p:grpSpPr>
        <a:xfrm>
          <a:off x="0" y="0"/>
          <a:ext cx="0" cy="0"/>
          <a:chOff x="0" y="0"/>
          <a:chExt cx="0" cy="0"/>
        </a:xfrm>
      </p:grpSpPr>
      <p:grpSp>
        <p:nvGrpSpPr>
          <p:cNvPr name="Group 2" id="2"/>
          <p:cNvGrpSpPr/>
          <p:nvPr/>
        </p:nvGrpSpPr>
        <p:grpSpPr>
          <a:xfrm rot="0">
            <a:off x="1405475" y="256369"/>
            <a:ext cx="15477051" cy="9557701"/>
            <a:chOff x="0" y="0"/>
            <a:chExt cx="4076260" cy="2517255"/>
          </a:xfrm>
        </p:grpSpPr>
        <p:sp>
          <p:nvSpPr>
            <p:cNvPr name="Freeform 3" id="3"/>
            <p:cNvSpPr/>
            <p:nvPr/>
          </p:nvSpPr>
          <p:spPr>
            <a:xfrm flipH="false" flipV="false" rot="0">
              <a:off x="0" y="0"/>
              <a:ext cx="4076260" cy="2517255"/>
            </a:xfrm>
            <a:custGeom>
              <a:avLst/>
              <a:gdLst/>
              <a:ahLst/>
              <a:cxnLst/>
              <a:rect r="r" b="b" t="t" l="l"/>
              <a:pathLst>
                <a:path h="2517255" w="4076260">
                  <a:moveTo>
                    <a:pt x="30513" y="0"/>
                  </a:moveTo>
                  <a:lnTo>
                    <a:pt x="4045747" y="0"/>
                  </a:lnTo>
                  <a:cubicBezTo>
                    <a:pt x="4053839" y="0"/>
                    <a:pt x="4061601" y="3215"/>
                    <a:pt x="4067323" y="8937"/>
                  </a:cubicBezTo>
                  <a:cubicBezTo>
                    <a:pt x="4073045" y="14660"/>
                    <a:pt x="4076260" y="22421"/>
                    <a:pt x="4076260" y="30513"/>
                  </a:cubicBezTo>
                  <a:lnTo>
                    <a:pt x="4076260" y="2486741"/>
                  </a:lnTo>
                  <a:cubicBezTo>
                    <a:pt x="4076260" y="2503593"/>
                    <a:pt x="4062599" y="2517255"/>
                    <a:pt x="4045747" y="2517255"/>
                  </a:cubicBezTo>
                  <a:lnTo>
                    <a:pt x="30513" y="2517255"/>
                  </a:lnTo>
                  <a:cubicBezTo>
                    <a:pt x="22421" y="2517255"/>
                    <a:pt x="14660" y="2514040"/>
                    <a:pt x="8937" y="2508317"/>
                  </a:cubicBezTo>
                  <a:cubicBezTo>
                    <a:pt x="3215" y="2502595"/>
                    <a:pt x="0" y="2494834"/>
                    <a:pt x="0" y="2486741"/>
                  </a:cubicBezTo>
                  <a:lnTo>
                    <a:pt x="0" y="30513"/>
                  </a:lnTo>
                  <a:cubicBezTo>
                    <a:pt x="0" y="13661"/>
                    <a:pt x="13661" y="0"/>
                    <a:pt x="30513" y="0"/>
                  </a:cubicBezTo>
                  <a:close/>
                </a:path>
              </a:pathLst>
            </a:custGeom>
            <a:solidFill>
              <a:srgbClr val="FFFEF0"/>
            </a:solidFill>
          </p:spPr>
        </p:sp>
        <p:sp>
          <p:nvSpPr>
            <p:cNvPr name="TextBox 4" id="4"/>
            <p:cNvSpPr txBox="true"/>
            <p:nvPr/>
          </p:nvSpPr>
          <p:spPr>
            <a:xfrm>
              <a:off x="0" y="-28575"/>
              <a:ext cx="4076260" cy="2545830"/>
            </a:xfrm>
            <a:prstGeom prst="rect">
              <a:avLst/>
            </a:prstGeom>
          </p:spPr>
          <p:txBody>
            <a:bodyPr anchor="ctr" rtlCol="false" tIns="50800" lIns="50800" bIns="50800" rIns="50800"/>
            <a:lstStyle/>
            <a:p>
              <a:pPr algn="just">
                <a:lnSpc>
                  <a:spcPts val="1819"/>
                </a:lnSpc>
              </a:pPr>
            </a:p>
          </p:txBody>
        </p:sp>
      </p:grpSp>
      <p:sp>
        <p:nvSpPr>
          <p:cNvPr name="TextBox 5" id="5"/>
          <p:cNvSpPr txBox="true"/>
          <p:nvPr/>
        </p:nvSpPr>
        <p:spPr>
          <a:xfrm rot="0">
            <a:off x="1592286" y="1811927"/>
            <a:ext cx="15103427" cy="8002143"/>
          </a:xfrm>
          <a:prstGeom prst="rect">
            <a:avLst/>
          </a:prstGeom>
        </p:spPr>
        <p:txBody>
          <a:bodyPr anchor="t" rtlCol="false" tIns="0" lIns="0" bIns="0" rIns="0">
            <a:spAutoFit/>
          </a:bodyPr>
          <a:lstStyle/>
          <a:p>
            <a:pPr algn="l">
              <a:lnSpc>
                <a:spcPts val="1596"/>
              </a:lnSpc>
            </a:pPr>
            <a:r>
              <a:rPr lang="en-US" sz="1400" spc="86">
                <a:solidFill>
                  <a:srgbClr val="000000"/>
                </a:solidFill>
                <a:latin typeface="Garet"/>
                <a:ea typeface="Garet"/>
                <a:cs typeface="Garet"/>
                <a:sym typeface="Garet"/>
              </a:rPr>
              <a:t>Munck, Gerardo L., and Juan Pablo Luna. (2022). Latin American Politics and Society.  Cambridge: Cambridge University Press. </a:t>
            </a:r>
          </a:p>
          <a:p>
            <a:pPr algn="l">
              <a:lnSpc>
                <a:spcPts val="1596"/>
              </a:lnSpc>
            </a:pPr>
          </a:p>
          <a:p>
            <a:pPr algn="l">
              <a:lnSpc>
                <a:spcPts val="1596"/>
              </a:lnSpc>
            </a:pPr>
            <a:r>
              <a:rPr lang="en-US" sz="1400" spc="86">
                <a:solidFill>
                  <a:srgbClr val="000000"/>
                </a:solidFill>
                <a:latin typeface="Garet"/>
                <a:ea typeface="Garet"/>
                <a:cs typeface="Garet"/>
                <a:sym typeface="Garet"/>
              </a:rPr>
              <a:t>Oxfam (2018). ‘Let’s stop thinking it’s normal’: Identifying patterns in social norms </a:t>
            </a:r>
          </a:p>
          <a:p>
            <a:pPr algn="l">
              <a:lnSpc>
                <a:spcPts val="1596"/>
              </a:lnSpc>
            </a:pPr>
            <a:r>
              <a:rPr lang="en-US" sz="1400" spc="86">
                <a:solidFill>
                  <a:srgbClr val="000000"/>
                </a:solidFill>
                <a:latin typeface="Garet"/>
                <a:ea typeface="Garet"/>
                <a:cs typeface="Garet"/>
                <a:sym typeface="Garet"/>
              </a:rPr>
              <a:t>contributing to violence against women and girls across Africa, Latin America and the Caribbean and the Pacific. </a:t>
            </a:r>
          </a:p>
          <a:p>
            <a:pPr algn="l">
              <a:lnSpc>
                <a:spcPts val="1596"/>
              </a:lnSpc>
            </a:pPr>
          </a:p>
          <a:p>
            <a:pPr algn="l">
              <a:lnSpc>
                <a:spcPts val="1596"/>
              </a:lnSpc>
              <a:spcBef>
                <a:spcPct val="0"/>
              </a:spcBef>
            </a:pPr>
            <a:r>
              <a:rPr lang="en-US" sz="1400" spc="86">
                <a:solidFill>
                  <a:srgbClr val="000000"/>
                </a:solidFill>
                <a:latin typeface="Garet"/>
                <a:ea typeface="Garet"/>
                <a:cs typeface="Garet"/>
                <a:sym typeface="Garet"/>
              </a:rPr>
              <a:t>Patiño, L.A. (2024). Las huellas de la narcocultura en los cuerpos de las mujeres: Memorias, experiencias y resistencias en la Medellín de los años noventa. Escuela de ciencias. Universidad del Rosario. Repository URosario. https://repository.urosario.edu.co/server/api/core/bitstreams/ef86fa35-5e6c-4ad1-9237-eabb2090a5c1/content.</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Programa de la Naciones Unidas para el Desarrollo, Oficina pais de Venezuela. (2024). Estrategia de igualdad de género Venezuela (2024 – 2026). </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Ray, S. (2025, May 19). Venezuela Cosmetic Surgery Obsession: Cosmetic Surgery News. Berkeley Square Medical - Central London. https://www.berkeleysquaremedical.com/venezuela-cosmetic-surgery-obsession/</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Restrepo, L.A. (2006) “Catalina desea ganar dinero con la prostitución.” (Temporada 1, Episodio 1). [Sin Tetas No Hay Paraiso]. Caracól Televisión. </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Rincón, O. (2009). Narco.estética y narco.cultura en Narco.lombia. Nueva Sociedad. (222). https://www.nuso.org/articulo/narcoestetica-y-narcocultura-en-narcolombia/.</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Roper Starch Worldwide (1999). In News World Communication. Assessing the National Vanity Rate - ranking of 30 countries surveyed. Insight on the News. </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Roy, D. &amp; Cheatham, A. (2024). Venezuela: The Rise and Fall of a Petrostate. Council on Foreign Relations. </a:t>
            </a:r>
            <a:r>
              <a:rPr lang="en-US" sz="1400" spc="86">
                <a:solidFill>
                  <a:srgbClr val="000000"/>
                </a:solidFill>
                <a:latin typeface="Garet"/>
                <a:ea typeface="Garet"/>
                <a:cs typeface="Garet"/>
                <a:sym typeface="Garet"/>
                <a:hlinkClick r:id="rId2" tooltip="https://www.cfr.org/backgrounder/venezuela-crisis"/>
              </a:rPr>
              <a:t>https://www.cfr.org/backgrounder/venezuela-crisis</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Stanfield, M. E. (2022). Of Beasts and Beauty: Gender, Race, and Identity in Colombia. University of Texas Press. </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The Miss Universe Organization. (2022, May 17). 2013 Miss Universe. YouTube. https://www.youtube.com/playlist?list=PLY0PTu2GXbT3A4tqhnbgltEBx5gbODy75</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VICE. (2012, May 8). Colombian Fashion Week - Ass Implants &amp; Couture. YouTube. https://www.youtube.com/watch?v=oAg2Zybtzoc.</a:t>
            </a:r>
          </a:p>
          <a:p>
            <a:pPr algn="l">
              <a:lnSpc>
                <a:spcPts val="1596"/>
              </a:lnSpc>
              <a:spcBef>
                <a:spcPct val="0"/>
              </a:spcBef>
            </a:pPr>
          </a:p>
          <a:p>
            <a:pPr algn="l">
              <a:lnSpc>
                <a:spcPts val="1596"/>
              </a:lnSpc>
              <a:spcBef>
                <a:spcPct val="0"/>
              </a:spcBef>
            </a:pPr>
            <a:r>
              <a:rPr lang="en-US" sz="1400" spc="86">
                <a:solidFill>
                  <a:srgbClr val="000000"/>
                </a:solidFill>
                <a:latin typeface="Garet"/>
                <a:ea typeface="Garet"/>
                <a:cs typeface="Garet"/>
                <a:sym typeface="Garet"/>
              </a:rPr>
              <a:t>Zegarra, G. (2025). Cómo está la economía de Venezuela tras 11 años de Gobierno de Maduro. CNN en Espanol. https://cnnespanol.cnn.com/2025/01/08/venezuela/analisis-economia-venezuela-11-anos-maduro-orix</a:t>
            </a:r>
          </a:p>
          <a:p>
            <a:pPr algn="l">
              <a:lnSpc>
                <a:spcPts val="1596"/>
              </a:lnSpc>
              <a:spcBef>
                <a:spcPct val="0"/>
              </a:spcBef>
            </a:pPr>
          </a:p>
          <a:p>
            <a:pPr algn="l">
              <a:lnSpc>
                <a:spcPts val="1596"/>
              </a:lnSpc>
              <a:spcBef>
                <a:spcPct val="0"/>
              </a:spcBef>
            </a:pPr>
          </a:p>
          <a:p>
            <a:pPr algn="l">
              <a:lnSpc>
                <a:spcPts val="1596"/>
              </a:lnSpc>
              <a:spcBef>
                <a:spcPct val="0"/>
              </a:spcBef>
            </a:pPr>
          </a:p>
          <a:p>
            <a:pPr algn="l">
              <a:lnSpc>
                <a:spcPts val="1596"/>
              </a:lnSpc>
              <a:spcBef>
                <a:spcPct val="0"/>
              </a:spcBef>
            </a:pPr>
          </a:p>
          <a:p>
            <a:pPr algn="l">
              <a:lnSpc>
                <a:spcPts val="1596"/>
              </a:lnSpc>
              <a:spcBef>
                <a:spcPct val="0"/>
              </a:spcBef>
            </a:pPr>
          </a:p>
          <a:p>
            <a:pPr algn="l">
              <a:lnSpc>
                <a:spcPts val="1596"/>
              </a:lnSpc>
              <a:spcBef>
                <a:spcPct val="0"/>
              </a:spcBef>
            </a:pPr>
          </a:p>
        </p:txBody>
      </p:sp>
      <p:sp>
        <p:nvSpPr>
          <p:cNvPr name="TextBox 6" id="6"/>
          <p:cNvSpPr txBox="true"/>
          <p:nvPr/>
        </p:nvSpPr>
        <p:spPr>
          <a:xfrm rot="0">
            <a:off x="5528106" y="280797"/>
            <a:ext cx="7231788" cy="747903"/>
          </a:xfrm>
          <a:prstGeom prst="rect">
            <a:avLst/>
          </a:prstGeom>
        </p:spPr>
        <p:txBody>
          <a:bodyPr anchor="t" rtlCol="false" tIns="0" lIns="0" bIns="0" rIns="0">
            <a:spAutoFit/>
          </a:bodyPr>
          <a:lstStyle/>
          <a:p>
            <a:pPr algn="ctr" marL="0" indent="0" lvl="0">
              <a:lnSpc>
                <a:spcPts val="5016"/>
              </a:lnSpc>
            </a:pPr>
            <a:r>
              <a:rPr lang="en-US" b="true" sz="4400" spc="272">
                <a:solidFill>
                  <a:srgbClr val="000000"/>
                </a:solidFill>
                <a:latin typeface="Heading Now 71-78 Bold"/>
                <a:ea typeface="Heading Now 71-78 Bold"/>
                <a:cs typeface="Heading Now 71-78 Bold"/>
                <a:sym typeface="Heading Now 71-78 Bold"/>
              </a:rPr>
              <a:t>Bibliografía</a:t>
            </a:r>
          </a:p>
        </p:txBody>
      </p:sp>
      <p:sp>
        <p:nvSpPr>
          <p:cNvPr name="Freeform 7" id="7"/>
          <p:cNvSpPr/>
          <p:nvPr/>
        </p:nvSpPr>
        <p:spPr>
          <a:xfrm flipH="false" flipV="false" rot="0">
            <a:off x="6452086" y="1028700"/>
            <a:ext cx="5383829" cy="411129"/>
          </a:xfrm>
          <a:custGeom>
            <a:avLst/>
            <a:gdLst/>
            <a:ahLst/>
            <a:cxnLst/>
            <a:rect r="r" b="b" t="t" l="l"/>
            <a:pathLst>
              <a:path h="411129" w="5383829">
                <a:moveTo>
                  <a:pt x="0" y="0"/>
                </a:moveTo>
                <a:lnTo>
                  <a:pt x="5383828" y="0"/>
                </a:lnTo>
                <a:lnTo>
                  <a:pt x="5383828" y="411129"/>
                </a:lnTo>
                <a:lnTo>
                  <a:pt x="0" y="411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1975334">
            <a:off x="1040140" y="4731322"/>
            <a:ext cx="7256017" cy="5263911"/>
          </a:xfrm>
          <a:custGeom>
            <a:avLst/>
            <a:gdLst/>
            <a:ahLst/>
            <a:cxnLst/>
            <a:rect r="r" b="b" t="t" l="l"/>
            <a:pathLst>
              <a:path h="5263911" w="7256017">
                <a:moveTo>
                  <a:pt x="0" y="0"/>
                </a:moveTo>
                <a:lnTo>
                  <a:pt x="7256017" y="0"/>
                </a:lnTo>
                <a:lnTo>
                  <a:pt x="7256017" y="5263911"/>
                </a:lnTo>
                <a:lnTo>
                  <a:pt x="0" y="5263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954895">
            <a:off x="9990352" y="4721647"/>
            <a:ext cx="7256017" cy="5263911"/>
          </a:xfrm>
          <a:custGeom>
            <a:avLst/>
            <a:gdLst/>
            <a:ahLst/>
            <a:cxnLst/>
            <a:rect r="r" b="b" t="t" l="l"/>
            <a:pathLst>
              <a:path h="5263911" w="7256017">
                <a:moveTo>
                  <a:pt x="7256017" y="0"/>
                </a:moveTo>
                <a:lnTo>
                  <a:pt x="0" y="0"/>
                </a:lnTo>
                <a:lnTo>
                  <a:pt x="0" y="5263911"/>
                </a:lnTo>
                <a:lnTo>
                  <a:pt x="7256017" y="5263911"/>
                </a:lnTo>
                <a:lnTo>
                  <a:pt x="72560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1676714">
            <a:off x="13866558" y="5923139"/>
            <a:ext cx="2090228" cy="808954"/>
            <a:chOff x="0" y="0"/>
            <a:chExt cx="550513" cy="213058"/>
          </a:xfrm>
        </p:grpSpPr>
        <p:sp>
          <p:nvSpPr>
            <p:cNvPr name="Freeform 5" id="5"/>
            <p:cNvSpPr/>
            <p:nvPr/>
          </p:nvSpPr>
          <p:spPr>
            <a:xfrm flipH="false" flipV="false" rot="0">
              <a:off x="0" y="0"/>
              <a:ext cx="550513" cy="213058"/>
            </a:xfrm>
            <a:custGeom>
              <a:avLst/>
              <a:gdLst/>
              <a:ahLst/>
              <a:cxnLst/>
              <a:rect r="r" b="b" t="t" l="l"/>
              <a:pathLst>
                <a:path h="213058" w="550513">
                  <a:moveTo>
                    <a:pt x="106529" y="0"/>
                  </a:moveTo>
                  <a:lnTo>
                    <a:pt x="443984" y="0"/>
                  </a:lnTo>
                  <a:cubicBezTo>
                    <a:pt x="472237" y="0"/>
                    <a:pt x="499333" y="11224"/>
                    <a:pt x="519311" y="31202"/>
                  </a:cubicBezTo>
                  <a:cubicBezTo>
                    <a:pt x="539289" y="51180"/>
                    <a:pt x="550513" y="78276"/>
                    <a:pt x="550513" y="106529"/>
                  </a:cubicBezTo>
                  <a:lnTo>
                    <a:pt x="550513" y="106529"/>
                  </a:lnTo>
                  <a:cubicBezTo>
                    <a:pt x="550513" y="165363"/>
                    <a:pt x="502818" y="213058"/>
                    <a:pt x="443984" y="213058"/>
                  </a:cubicBezTo>
                  <a:lnTo>
                    <a:pt x="106529" y="213058"/>
                  </a:lnTo>
                  <a:cubicBezTo>
                    <a:pt x="78276" y="213058"/>
                    <a:pt x="51180" y="201834"/>
                    <a:pt x="31202" y="181856"/>
                  </a:cubicBezTo>
                  <a:cubicBezTo>
                    <a:pt x="11224" y="161878"/>
                    <a:pt x="0" y="134782"/>
                    <a:pt x="0" y="106529"/>
                  </a:cubicBezTo>
                  <a:lnTo>
                    <a:pt x="0" y="106529"/>
                  </a:lnTo>
                  <a:cubicBezTo>
                    <a:pt x="0" y="78276"/>
                    <a:pt x="11224" y="51180"/>
                    <a:pt x="31202" y="31202"/>
                  </a:cubicBezTo>
                  <a:cubicBezTo>
                    <a:pt x="51180" y="11224"/>
                    <a:pt x="78276" y="0"/>
                    <a:pt x="106529" y="0"/>
                  </a:cubicBezTo>
                  <a:close/>
                </a:path>
              </a:pathLst>
            </a:custGeom>
            <a:solidFill>
              <a:srgbClr val="003399"/>
            </a:solidFill>
          </p:spPr>
        </p:sp>
        <p:sp>
          <p:nvSpPr>
            <p:cNvPr name="TextBox 6" id="6"/>
            <p:cNvSpPr txBox="true"/>
            <p:nvPr/>
          </p:nvSpPr>
          <p:spPr>
            <a:xfrm>
              <a:off x="0" y="-47625"/>
              <a:ext cx="550513" cy="260683"/>
            </a:xfrm>
            <a:prstGeom prst="rect">
              <a:avLst/>
            </a:prstGeom>
          </p:spPr>
          <p:txBody>
            <a:bodyPr anchor="ctr" rtlCol="false" tIns="50800" lIns="50800" bIns="50800" rIns="50800"/>
            <a:lstStyle/>
            <a:p>
              <a:pPr algn="ctr">
                <a:lnSpc>
                  <a:spcPts val="2114"/>
                </a:lnSpc>
              </a:pPr>
            </a:p>
          </p:txBody>
        </p:sp>
      </p:grpSp>
      <p:grpSp>
        <p:nvGrpSpPr>
          <p:cNvPr name="Group 7" id="7"/>
          <p:cNvGrpSpPr/>
          <p:nvPr/>
        </p:nvGrpSpPr>
        <p:grpSpPr>
          <a:xfrm rot="0">
            <a:off x="3634748" y="1919842"/>
            <a:ext cx="11018504" cy="1964579"/>
            <a:chOff x="0" y="0"/>
            <a:chExt cx="2901993" cy="517420"/>
          </a:xfrm>
        </p:grpSpPr>
        <p:sp>
          <p:nvSpPr>
            <p:cNvPr name="Freeform 8" id="8"/>
            <p:cNvSpPr/>
            <p:nvPr/>
          </p:nvSpPr>
          <p:spPr>
            <a:xfrm flipH="false" flipV="false" rot="0">
              <a:off x="0" y="0"/>
              <a:ext cx="2901993" cy="517420"/>
            </a:xfrm>
            <a:custGeom>
              <a:avLst/>
              <a:gdLst/>
              <a:ahLst/>
              <a:cxnLst/>
              <a:rect r="r" b="b" t="t" l="l"/>
              <a:pathLst>
                <a:path h="517420" w="2901993">
                  <a:moveTo>
                    <a:pt x="2901993" y="0"/>
                  </a:moveTo>
                  <a:lnTo>
                    <a:pt x="0" y="0"/>
                  </a:lnTo>
                  <a:lnTo>
                    <a:pt x="101600" y="258710"/>
                  </a:lnTo>
                  <a:lnTo>
                    <a:pt x="0" y="517420"/>
                  </a:lnTo>
                  <a:lnTo>
                    <a:pt x="2901993" y="517420"/>
                  </a:lnTo>
                  <a:lnTo>
                    <a:pt x="2800393" y="258710"/>
                  </a:lnTo>
                  <a:lnTo>
                    <a:pt x="2901993" y="0"/>
                  </a:lnTo>
                  <a:close/>
                </a:path>
              </a:pathLst>
            </a:custGeom>
            <a:solidFill>
              <a:srgbClr val="00247D"/>
            </a:solidFill>
          </p:spPr>
        </p:sp>
        <p:sp>
          <p:nvSpPr>
            <p:cNvPr name="TextBox 9" id="9"/>
            <p:cNvSpPr txBox="true"/>
            <p:nvPr/>
          </p:nvSpPr>
          <p:spPr>
            <a:xfrm>
              <a:off x="88900" y="-47625"/>
              <a:ext cx="2724193" cy="565045"/>
            </a:xfrm>
            <a:prstGeom prst="rect">
              <a:avLst/>
            </a:prstGeom>
          </p:spPr>
          <p:txBody>
            <a:bodyPr anchor="ctr" rtlCol="false" tIns="50800" lIns="50800" bIns="50800" rIns="50800"/>
            <a:lstStyle/>
            <a:p>
              <a:pPr algn="ctr">
                <a:lnSpc>
                  <a:spcPts val="2114"/>
                </a:lnSpc>
              </a:pPr>
            </a:p>
          </p:txBody>
        </p:sp>
      </p:grpSp>
      <p:sp>
        <p:nvSpPr>
          <p:cNvPr name="TextBox 10" id="10"/>
          <p:cNvSpPr txBox="true"/>
          <p:nvPr/>
        </p:nvSpPr>
        <p:spPr>
          <a:xfrm rot="0">
            <a:off x="5002113" y="2296342"/>
            <a:ext cx="8283773" cy="1097280"/>
          </a:xfrm>
          <a:prstGeom prst="rect">
            <a:avLst/>
          </a:prstGeom>
        </p:spPr>
        <p:txBody>
          <a:bodyPr anchor="t" rtlCol="false" tIns="0" lIns="0" bIns="0" rIns="0">
            <a:spAutoFit/>
          </a:bodyPr>
          <a:lstStyle/>
          <a:p>
            <a:pPr algn="ctr">
              <a:lnSpc>
                <a:spcPts val="7410"/>
              </a:lnSpc>
              <a:spcBef>
                <a:spcPct val="0"/>
              </a:spcBef>
            </a:pPr>
            <a:r>
              <a:rPr lang="en-US" b="true" sz="6500" spc="403">
                <a:solidFill>
                  <a:srgbClr val="FFFEF0"/>
                </a:solidFill>
                <a:latin typeface="Heading Now 71-78 Bold"/>
                <a:ea typeface="Heading Now 71-78 Bold"/>
                <a:cs typeface="Heading Now 71-78 Bold"/>
                <a:sym typeface="Heading Now 71-78 Bold"/>
              </a:rPr>
              <a:t>Muchas 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TextBox 2" id="2"/>
          <p:cNvSpPr txBox="true"/>
          <p:nvPr/>
        </p:nvSpPr>
        <p:spPr>
          <a:xfrm rot="0">
            <a:off x="2764832" y="1220941"/>
            <a:ext cx="9256635" cy="747903"/>
          </a:xfrm>
          <a:prstGeom prst="rect">
            <a:avLst/>
          </a:prstGeom>
        </p:spPr>
        <p:txBody>
          <a:bodyPr anchor="t" rtlCol="false" tIns="0" lIns="0" bIns="0" rIns="0">
            <a:spAutoFit/>
          </a:bodyPr>
          <a:lstStyle/>
          <a:p>
            <a:pPr algn="ctr" marL="0" indent="0" lvl="0">
              <a:lnSpc>
                <a:spcPts val="5016"/>
              </a:lnSpc>
            </a:pPr>
            <a:r>
              <a:rPr lang="en-US" b="true" sz="4400" spc="272">
                <a:solidFill>
                  <a:srgbClr val="000000"/>
                </a:solidFill>
                <a:latin typeface="Heading Now 71-78 Bold"/>
                <a:ea typeface="Heading Now 71-78 Bold"/>
                <a:cs typeface="Heading Now 71-78 Bold"/>
                <a:sym typeface="Heading Now 71-78 Bold"/>
              </a:rPr>
              <a:t>Tabla de Contenido</a:t>
            </a:r>
          </a:p>
        </p:txBody>
      </p:sp>
      <p:sp>
        <p:nvSpPr>
          <p:cNvPr name="Freeform 3" id="3"/>
          <p:cNvSpPr/>
          <p:nvPr/>
        </p:nvSpPr>
        <p:spPr>
          <a:xfrm flipH="false" flipV="false" rot="763009">
            <a:off x="-2740417" y="-1118216"/>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2"/>
            <a:stretch>
              <a:fillRect l="0" t="0" r="0" b="0"/>
            </a:stretch>
          </a:blipFill>
        </p:spPr>
      </p:sp>
      <p:graphicFrame>
        <p:nvGraphicFramePr>
          <p:cNvPr name="Table 4" id="4"/>
          <p:cNvGraphicFramePr>
            <a:graphicFrameLocks noGrp="true"/>
          </p:cNvGraphicFramePr>
          <p:nvPr/>
        </p:nvGraphicFramePr>
        <p:xfrm>
          <a:off x="1664722" y="2100333"/>
          <a:ext cx="10356745" cy="6997078"/>
        </p:xfrm>
        <a:graphic>
          <a:graphicData uri="http://schemas.openxmlformats.org/drawingml/2006/table">
            <a:tbl>
              <a:tblPr/>
              <a:tblGrid>
                <a:gridCol w="1923580"/>
                <a:gridCol w="8433165"/>
              </a:tblGrid>
              <a:tr h="783182">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800"/>
                        </a:lnSpc>
                        <a:defRPr/>
                      </a:pPr>
                      <a:r>
                        <a:rPr lang="en-US" sz="1800" b="true">
                          <a:solidFill>
                            <a:srgbClr val="000000"/>
                          </a:solidFill>
                          <a:latin typeface="Garet Bold"/>
                          <a:ea typeface="Garet Bold"/>
                          <a:cs typeface="Garet Bold"/>
                          <a:sym typeface="Garet Bold"/>
                        </a:rPr>
                        <a:t>Abstracto</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77181">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4 &amp; 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Desarrollo de Investigación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77181">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6 &amp; 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Formacion Venezuela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77181">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Formacion Colombia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77181">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9, 10, &amp; 11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Perpetuación e Impacto Venezuela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77181">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12, 13, &amp; 14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Perpetuación e Impacto Colombia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77181">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15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Cambios Políticos y Sociales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77181">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16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Conclusiones Finales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73631">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17 &amp; 18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b="true">
                          <a:solidFill>
                            <a:srgbClr val="000000"/>
                          </a:solidFill>
                          <a:latin typeface="Garet Bold"/>
                          <a:ea typeface="Garet Bold"/>
                          <a:cs typeface="Garet Bold"/>
                          <a:sym typeface="Garet Bold"/>
                        </a:rPr>
                        <a:t>Bibliografía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5" id="5"/>
          <p:cNvSpPr/>
          <p:nvPr/>
        </p:nvSpPr>
        <p:spPr>
          <a:xfrm flipH="false" flipV="false" rot="8100000">
            <a:off x="12374750" y="6608605"/>
            <a:ext cx="5501799" cy="3278155"/>
          </a:xfrm>
          <a:custGeom>
            <a:avLst/>
            <a:gdLst/>
            <a:ahLst/>
            <a:cxnLst/>
            <a:rect r="r" b="b" t="t" l="l"/>
            <a:pathLst>
              <a:path h="3278155" w="5501799">
                <a:moveTo>
                  <a:pt x="0" y="0"/>
                </a:moveTo>
                <a:lnTo>
                  <a:pt x="5501799" y="0"/>
                </a:lnTo>
                <a:lnTo>
                  <a:pt x="5501799" y="3278155"/>
                </a:lnTo>
                <a:lnTo>
                  <a:pt x="0" y="3278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355117">
            <a:off x="11441193" y="9556512"/>
            <a:ext cx="7368914" cy="4390645"/>
          </a:xfrm>
          <a:custGeom>
            <a:avLst/>
            <a:gdLst/>
            <a:ahLst/>
            <a:cxnLst/>
            <a:rect r="r" b="b" t="t" l="l"/>
            <a:pathLst>
              <a:path h="4390645" w="7368914">
                <a:moveTo>
                  <a:pt x="0" y="0"/>
                </a:moveTo>
                <a:lnTo>
                  <a:pt x="7368914" y="0"/>
                </a:lnTo>
                <a:lnTo>
                  <a:pt x="7368914" y="4390645"/>
                </a:lnTo>
                <a:lnTo>
                  <a:pt x="0" y="4390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71693">
            <a:off x="13928106" y="1555246"/>
            <a:ext cx="2395087" cy="2882675"/>
          </a:xfrm>
          <a:custGeom>
            <a:avLst/>
            <a:gdLst/>
            <a:ahLst/>
            <a:cxnLst/>
            <a:rect r="r" b="b" t="t" l="l"/>
            <a:pathLst>
              <a:path h="2882675" w="2395087">
                <a:moveTo>
                  <a:pt x="0" y="0"/>
                </a:moveTo>
                <a:lnTo>
                  <a:pt x="2395087" y="0"/>
                </a:lnTo>
                <a:lnTo>
                  <a:pt x="2395087" y="2882675"/>
                </a:lnTo>
                <a:lnTo>
                  <a:pt x="0" y="2882675"/>
                </a:lnTo>
                <a:lnTo>
                  <a:pt x="0" y="0"/>
                </a:lnTo>
                <a:close/>
              </a:path>
            </a:pathLst>
          </a:custGeom>
          <a:blipFill>
            <a:blip r:embed="rId7">
              <a:extLst>
                <a:ext uri="{96DAC541-7B7A-43D3-8B79-37D633B846F1}">
                  <asvg:svgBlip xmlns:asvg="http://schemas.microsoft.com/office/drawing/2016/SVG/main" r:embed="rId8"/>
                </a:ext>
              </a:extLst>
            </a:blip>
            <a:stretch>
              <a:fillRect l="0" t="-42742" r="-188338" b="0"/>
            </a:stretch>
          </a:blipFill>
        </p:spPr>
      </p:sp>
      <p:sp>
        <p:nvSpPr>
          <p:cNvPr name="Freeform 8" id="8"/>
          <p:cNvSpPr/>
          <p:nvPr/>
        </p:nvSpPr>
        <p:spPr>
          <a:xfrm flipH="false" flipV="false" rot="9870421">
            <a:off x="12150434" y="561673"/>
            <a:ext cx="5950432" cy="3545465"/>
          </a:xfrm>
          <a:custGeom>
            <a:avLst/>
            <a:gdLst/>
            <a:ahLst/>
            <a:cxnLst/>
            <a:rect r="r" b="b" t="t" l="l"/>
            <a:pathLst>
              <a:path h="3545465" w="5950432">
                <a:moveTo>
                  <a:pt x="0" y="0"/>
                </a:moveTo>
                <a:lnTo>
                  <a:pt x="5950432" y="0"/>
                </a:lnTo>
                <a:lnTo>
                  <a:pt x="5950432" y="3545466"/>
                </a:lnTo>
                <a:lnTo>
                  <a:pt x="0" y="35454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3517057">
            <a:off x="12984562" y="3788885"/>
            <a:ext cx="2296518" cy="3545465"/>
          </a:xfrm>
          <a:custGeom>
            <a:avLst/>
            <a:gdLst/>
            <a:ahLst/>
            <a:cxnLst/>
            <a:rect r="r" b="b" t="t" l="l"/>
            <a:pathLst>
              <a:path h="3545465" w="2296518">
                <a:moveTo>
                  <a:pt x="0" y="0"/>
                </a:moveTo>
                <a:lnTo>
                  <a:pt x="2296518" y="0"/>
                </a:lnTo>
                <a:lnTo>
                  <a:pt x="2296518" y="3545466"/>
                </a:lnTo>
                <a:lnTo>
                  <a:pt x="0" y="3545466"/>
                </a:lnTo>
                <a:lnTo>
                  <a:pt x="0" y="0"/>
                </a:lnTo>
                <a:close/>
              </a:path>
            </a:pathLst>
          </a:custGeom>
          <a:blipFill>
            <a:blip r:embed="rId3">
              <a:extLst>
                <a:ext uri="{96DAC541-7B7A-43D3-8B79-37D633B846F1}">
                  <asvg:svgBlip xmlns:asvg="http://schemas.microsoft.com/office/drawing/2016/SVG/main" r:embed="rId4"/>
                </a:ext>
              </a:extLst>
            </a:blip>
            <a:stretch>
              <a:fillRect l="0" t="0" r="-159106"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763009">
            <a:off x="-588874" y="-3784827"/>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3"/>
            <a:stretch>
              <a:fillRect l="0" t="0" r="0" b="0"/>
            </a:stretch>
          </a:blipFill>
        </p:spPr>
      </p:sp>
      <p:sp>
        <p:nvSpPr>
          <p:cNvPr name="Freeform 3" id="3"/>
          <p:cNvSpPr/>
          <p:nvPr/>
        </p:nvSpPr>
        <p:spPr>
          <a:xfrm flipH="false" flipV="false" rot="763009">
            <a:off x="12900436" y="5736635"/>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0" y="6819547"/>
            <a:ext cx="2452414" cy="3344201"/>
          </a:xfrm>
          <a:custGeom>
            <a:avLst/>
            <a:gdLst/>
            <a:ahLst/>
            <a:cxnLst/>
            <a:rect r="r" b="b" t="t" l="l"/>
            <a:pathLst>
              <a:path h="3344201" w="2452414">
                <a:moveTo>
                  <a:pt x="0" y="0"/>
                </a:moveTo>
                <a:lnTo>
                  <a:pt x="2452414" y="0"/>
                </a:lnTo>
                <a:lnTo>
                  <a:pt x="2452414" y="3344201"/>
                </a:lnTo>
                <a:lnTo>
                  <a:pt x="0" y="33442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137908" y="329973"/>
            <a:ext cx="2936029" cy="2530323"/>
          </a:xfrm>
          <a:custGeom>
            <a:avLst/>
            <a:gdLst/>
            <a:ahLst/>
            <a:cxnLst/>
            <a:rect r="r" b="b" t="t" l="l"/>
            <a:pathLst>
              <a:path h="2530323" w="2936029">
                <a:moveTo>
                  <a:pt x="0" y="0"/>
                </a:moveTo>
                <a:lnTo>
                  <a:pt x="2936029" y="0"/>
                </a:lnTo>
                <a:lnTo>
                  <a:pt x="2936029" y="2530323"/>
                </a:lnTo>
                <a:lnTo>
                  <a:pt x="0" y="2530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515683" y="1178321"/>
            <a:ext cx="9256635" cy="747903"/>
          </a:xfrm>
          <a:prstGeom prst="rect">
            <a:avLst/>
          </a:prstGeom>
        </p:spPr>
        <p:txBody>
          <a:bodyPr anchor="t" rtlCol="false" tIns="0" lIns="0" bIns="0" rIns="0">
            <a:spAutoFit/>
          </a:bodyPr>
          <a:lstStyle/>
          <a:p>
            <a:pPr algn="ctr" marL="0" indent="0" lvl="0">
              <a:lnSpc>
                <a:spcPts val="5016"/>
              </a:lnSpc>
            </a:pPr>
            <a:r>
              <a:rPr lang="en-US" b="true" sz="4400" spc="272">
                <a:solidFill>
                  <a:srgbClr val="000000"/>
                </a:solidFill>
                <a:latin typeface="Heading Now 71-78 Bold"/>
                <a:ea typeface="Heading Now 71-78 Bold"/>
                <a:cs typeface="Heading Now 71-78 Bold"/>
                <a:sym typeface="Heading Now 71-78 Bold"/>
              </a:rPr>
              <a:t>Abstracto</a:t>
            </a:r>
          </a:p>
        </p:txBody>
      </p:sp>
      <p:sp>
        <p:nvSpPr>
          <p:cNvPr name="TextBox 7" id="7"/>
          <p:cNvSpPr txBox="true"/>
          <p:nvPr/>
        </p:nvSpPr>
        <p:spPr>
          <a:xfrm rot="0">
            <a:off x="2136681" y="1713230"/>
            <a:ext cx="14308581" cy="8573770"/>
          </a:xfrm>
          <a:prstGeom prst="rect">
            <a:avLst/>
          </a:prstGeom>
        </p:spPr>
        <p:txBody>
          <a:bodyPr anchor="t" rtlCol="false" tIns="0" lIns="0" bIns="0" rIns="0">
            <a:spAutoFit/>
          </a:bodyPr>
          <a:lstStyle/>
          <a:p>
            <a:pPr algn="ctr">
              <a:lnSpc>
                <a:spcPts val="3079"/>
              </a:lnSpc>
            </a:pPr>
          </a:p>
          <a:p>
            <a:pPr algn="ctr">
              <a:lnSpc>
                <a:spcPts val="3079"/>
              </a:lnSpc>
            </a:pPr>
            <a:r>
              <a:rPr lang="en-US" sz="2199">
                <a:solidFill>
                  <a:srgbClr val="000000"/>
                </a:solidFill>
                <a:latin typeface="Garet"/>
                <a:ea typeface="Garet"/>
                <a:cs typeface="Garet"/>
                <a:sym typeface="Garet"/>
              </a:rPr>
              <a:t>Cuando examinamos las narrativas compartidas que construyen Colombia y Venezuela encontramos matices políticos complejos y una sociedad definida por ficciones humanas polémicas.  Ambos países han sido marcados por épocas de violencia, injusticia, y agitación social. En Colombia la presencia del narcotráfico, inseguridad económica, y grupos guerrilleros formaban una sociedad destacada por la violencia y la desigualdad. En Venezuela una economía turbulenta, la corrupción política, y los regímenes autoritarios contribuyeron a formar un país inestable e inseguro.    </a:t>
            </a:r>
          </a:p>
          <a:p>
            <a:pPr algn="ctr">
              <a:lnSpc>
                <a:spcPts val="3079"/>
              </a:lnSpc>
            </a:pPr>
          </a:p>
          <a:p>
            <a:pPr algn="ctr">
              <a:lnSpc>
                <a:spcPts val="3079"/>
              </a:lnSpc>
            </a:pPr>
            <a:r>
              <a:rPr lang="en-US" sz="2199">
                <a:solidFill>
                  <a:srgbClr val="000000"/>
                </a:solidFill>
                <a:latin typeface="Garet"/>
                <a:ea typeface="Garet"/>
                <a:cs typeface="Garet"/>
                <a:sym typeface="Garet"/>
              </a:rPr>
              <a:t>La discriminación contra las mujeres se puede ver en todas las funciones de la vida, en la desigualdad del sueldo, el femicidio, el machismo, y la desestabilidad económica. Las mujeres también experimentan una alta presión social de conformarse con las expectativas y estereotipos de las mujeres, a menudo relacionados con la estética física.  </a:t>
            </a:r>
          </a:p>
          <a:p>
            <a:pPr algn="ctr">
              <a:lnSpc>
                <a:spcPts val="3079"/>
              </a:lnSpc>
            </a:pPr>
          </a:p>
          <a:p>
            <a:pPr algn="ctr">
              <a:lnSpc>
                <a:spcPts val="3079"/>
              </a:lnSpc>
            </a:pPr>
            <a:r>
              <a:rPr lang="en-US" sz="2199">
                <a:solidFill>
                  <a:srgbClr val="000000"/>
                </a:solidFill>
                <a:latin typeface="Garet"/>
                <a:ea typeface="Garet"/>
                <a:cs typeface="Garet"/>
                <a:sym typeface="Garet"/>
              </a:rPr>
              <a:t>Cómo y de qué manera se han moldeado e influenciado los estándares de belleza en Colombia y Venezuela a través del clima político y de los cambios sociales. Particularmente de qué manera los</a:t>
            </a:r>
          </a:p>
          <a:p>
            <a:pPr algn="ctr">
              <a:lnSpc>
                <a:spcPts val="3079"/>
              </a:lnSpc>
            </a:pPr>
            <a:r>
              <a:rPr lang="en-US" sz="2199">
                <a:solidFill>
                  <a:srgbClr val="000000"/>
                </a:solidFill>
                <a:latin typeface="Garet"/>
                <a:ea typeface="Garet"/>
                <a:cs typeface="Garet"/>
                <a:sym typeface="Garet"/>
              </a:rPr>
              <a:t>regímenes autoritarios, el narcotráfico, y la desigualdad sistemática impactan la formación y la perpetuación del estándar de belleza actual. Luego analizamos cuál ha sido el impacto de este estándar de belleza en el bienestar social, economico, y político de las mujeres Colombianas y Venezolanas. </a:t>
            </a:r>
          </a:p>
          <a:p>
            <a:pPr algn="ctr">
              <a:lnSpc>
                <a:spcPts val="3079"/>
              </a:lnSpc>
            </a:pPr>
          </a:p>
          <a:p>
            <a:pPr algn="ctr">
              <a:lnSpc>
                <a:spcPts val="307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247D"/>
        </a:solidFill>
      </p:bgPr>
    </p:bg>
    <p:spTree>
      <p:nvGrpSpPr>
        <p:cNvPr id="1" name=""/>
        <p:cNvGrpSpPr/>
        <p:nvPr/>
      </p:nvGrpSpPr>
      <p:grpSpPr>
        <a:xfrm>
          <a:off x="0" y="0"/>
          <a:ext cx="0" cy="0"/>
          <a:chOff x="0" y="0"/>
          <a:chExt cx="0" cy="0"/>
        </a:xfrm>
      </p:grpSpPr>
      <p:sp>
        <p:nvSpPr>
          <p:cNvPr name="TextBox 2" id="2"/>
          <p:cNvSpPr txBox="true"/>
          <p:nvPr/>
        </p:nvSpPr>
        <p:spPr>
          <a:xfrm rot="0">
            <a:off x="3969559" y="1354505"/>
            <a:ext cx="10348882" cy="747903"/>
          </a:xfrm>
          <a:prstGeom prst="rect">
            <a:avLst/>
          </a:prstGeom>
        </p:spPr>
        <p:txBody>
          <a:bodyPr anchor="t" rtlCol="false" tIns="0" lIns="0" bIns="0" rIns="0">
            <a:spAutoFit/>
          </a:bodyPr>
          <a:lstStyle/>
          <a:p>
            <a:pPr algn="r" marL="0" indent="0" lvl="0">
              <a:lnSpc>
                <a:spcPts val="5016"/>
              </a:lnSpc>
            </a:pPr>
            <a:r>
              <a:rPr lang="en-US" b="true" sz="4400" spc="272">
                <a:solidFill>
                  <a:srgbClr val="FBF8E9"/>
                </a:solidFill>
                <a:latin typeface="Heading Now 71-78 Bold"/>
                <a:ea typeface="Heading Now 71-78 Bold"/>
                <a:cs typeface="Heading Now 71-78 Bold"/>
                <a:sym typeface="Heading Now 71-78 Bold"/>
              </a:rPr>
              <a:t>Desarrollo de Investigación</a:t>
            </a:r>
          </a:p>
        </p:txBody>
      </p:sp>
      <p:sp>
        <p:nvSpPr>
          <p:cNvPr name="Freeform 3" id="3"/>
          <p:cNvSpPr/>
          <p:nvPr/>
        </p:nvSpPr>
        <p:spPr>
          <a:xfrm flipH="false" flipV="false" rot="763009">
            <a:off x="-569185" y="-3503574"/>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2"/>
            <a:stretch>
              <a:fillRect l="0" t="0" r="0" b="0"/>
            </a:stretch>
          </a:blipFill>
        </p:spPr>
      </p:sp>
      <p:sp>
        <p:nvSpPr>
          <p:cNvPr name="TextBox 4" id="4"/>
          <p:cNvSpPr txBox="true"/>
          <p:nvPr/>
        </p:nvSpPr>
        <p:spPr>
          <a:xfrm rot="0">
            <a:off x="5473707" y="2165974"/>
            <a:ext cx="7340587" cy="568071"/>
          </a:xfrm>
          <a:prstGeom prst="rect">
            <a:avLst/>
          </a:prstGeom>
        </p:spPr>
        <p:txBody>
          <a:bodyPr anchor="t" rtlCol="false" tIns="0" lIns="0" bIns="0" rIns="0">
            <a:spAutoFit/>
          </a:bodyPr>
          <a:lstStyle/>
          <a:p>
            <a:pPr algn="ctr" marL="0" indent="0" lvl="0">
              <a:lnSpc>
                <a:spcPts val="3761"/>
              </a:lnSpc>
            </a:pPr>
            <a:r>
              <a:rPr lang="en-US" b="true" sz="3300" spc="204">
                <a:solidFill>
                  <a:srgbClr val="FBF8E9"/>
                </a:solidFill>
                <a:latin typeface="Heading Now 71-78 Bold"/>
                <a:ea typeface="Heading Now 71-78 Bold"/>
                <a:cs typeface="Heading Now 71-78 Bold"/>
                <a:sym typeface="Heading Now 71-78 Bold"/>
              </a:rPr>
              <a:t>Machismo y Misoginia</a:t>
            </a:r>
          </a:p>
        </p:txBody>
      </p:sp>
      <p:grpSp>
        <p:nvGrpSpPr>
          <p:cNvPr name="Group 5" id="5"/>
          <p:cNvGrpSpPr/>
          <p:nvPr/>
        </p:nvGrpSpPr>
        <p:grpSpPr>
          <a:xfrm rot="0">
            <a:off x="1627248" y="3143620"/>
            <a:ext cx="657980" cy="627137"/>
            <a:chOff x="0" y="0"/>
            <a:chExt cx="812800" cy="774700"/>
          </a:xfrm>
        </p:grpSpPr>
        <p:sp>
          <p:nvSpPr>
            <p:cNvPr name="Freeform 6" id="6"/>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7" id="7"/>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grpSp>
        <p:nvGrpSpPr>
          <p:cNvPr name="Group 8" id="8"/>
          <p:cNvGrpSpPr/>
          <p:nvPr/>
        </p:nvGrpSpPr>
        <p:grpSpPr>
          <a:xfrm rot="0">
            <a:off x="1627248" y="4799679"/>
            <a:ext cx="657980" cy="627137"/>
            <a:chOff x="0" y="0"/>
            <a:chExt cx="812800" cy="774700"/>
          </a:xfrm>
        </p:grpSpPr>
        <p:sp>
          <p:nvSpPr>
            <p:cNvPr name="Freeform 9" id="9"/>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10" id="10"/>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grpSp>
        <p:nvGrpSpPr>
          <p:cNvPr name="Group 11" id="11"/>
          <p:cNvGrpSpPr/>
          <p:nvPr/>
        </p:nvGrpSpPr>
        <p:grpSpPr>
          <a:xfrm rot="0">
            <a:off x="1627248" y="6949698"/>
            <a:ext cx="657980" cy="627137"/>
            <a:chOff x="0" y="0"/>
            <a:chExt cx="812800" cy="774700"/>
          </a:xfrm>
        </p:grpSpPr>
        <p:sp>
          <p:nvSpPr>
            <p:cNvPr name="Freeform 12" id="12"/>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13" id="13"/>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sp>
        <p:nvSpPr>
          <p:cNvPr name="TextBox 14" id="14"/>
          <p:cNvSpPr txBox="true"/>
          <p:nvPr/>
        </p:nvSpPr>
        <p:spPr>
          <a:xfrm rot="0">
            <a:off x="2285228" y="3095995"/>
            <a:ext cx="14360542" cy="1298575"/>
          </a:xfrm>
          <a:prstGeom prst="rect">
            <a:avLst/>
          </a:prstGeom>
        </p:spPr>
        <p:txBody>
          <a:bodyPr anchor="t" rtlCol="false" tIns="0" lIns="0" bIns="0" rIns="0">
            <a:spAutoFit/>
          </a:bodyPr>
          <a:lstStyle/>
          <a:p>
            <a:pPr algn="ctr">
              <a:lnSpc>
                <a:spcPts val="3499"/>
              </a:lnSpc>
            </a:pPr>
            <a:r>
              <a:rPr lang="en-US" sz="2499">
                <a:solidFill>
                  <a:srgbClr val="FBF8E9"/>
                </a:solidFill>
                <a:latin typeface="Garet"/>
                <a:ea typeface="Garet"/>
                <a:cs typeface="Garet"/>
                <a:sym typeface="Garet"/>
              </a:rPr>
              <a:t>Sistemas patriarcales y la misoginia son de las ficciones mas universales, “ha resistido tenazmente a los cambios políticos, las revoluciones sociales y las transformaciones económicas” (Harari, 2015).</a:t>
            </a:r>
          </a:p>
        </p:txBody>
      </p:sp>
      <p:sp>
        <p:nvSpPr>
          <p:cNvPr name="TextBox 15" id="15"/>
          <p:cNvSpPr txBox="true"/>
          <p:nvPr/>
        </p:nvSpPr>
        <p:spPr>
          <a:xfrm rot="0">
            <a:off x="2285228" y="4752054"/>
            <a:ext cx="14360542" cy="1736725"/>
          </a:xfrm>
          <a:prstGeom prst="rect">
            <a:avLst/>
          </a:prstGeom>
        </p:spPr>
        <p:txBody>
          <a:bodyPr anchor="t" rtlCol="false" tIns="0" lIns="0" bIns="0" rIns="0">
            <a:spAutoFit/>
          </a:bodyPr>
          <a:lstStyle/>
          <a:p>
            <a:pPr algn="ctr">
              <a:lnSpc>
                <a:spcPts val="3499"/>
              </a:lnSpc>
            </a:pPr>
            <a:r>
              <a:rPr lang="en-US" sz="2499">
                <a:solidFill>
                  <a:srgbClr val="FBF8E9"/>
                </a:solidFill>
                <a:latin typeface="Garet"/>
                <a:ea typeface="Garet"/>
                <a:cs typeface="Garet"/>
                <a:sym typeface="Garet"/>
              </a:rPr>
              <a:t> En América Latina esta ficcion típicamente se refiere como el ‘machismo’. Contiene roles estrictos de heteronormatividad y de genero binario. Asociando la masculinidada con agresión, violencia, y la dominacion. El role de una mujer se marca por la sumisión y obediencia al hombre.</a:t>
            </a:r>
          </a:p>
        </p:txBody>
      </p:sp>
      <p:sp>
        <p:nvSpPr>
          <p:cNvPr name="TextBox 16" id="16"/>
          <p:cNvSpPr txBox="true"/>
          <p:nvPr/>
        </p:nvSpPr>
        <p:spPr>
          <a:xfrm rot="0">
            <a:off x="2285228" y="6902073"/>
            <a:ext cx="14360542" cy="1736725"/>
          </a:xfrm>
          <a:prstGeom prst="rect">
            <a:avLst/>
          </a:prstGeom>
        </p:spPr>
        <p:txBody>
          <a:bodyPr anchor="t" rtlCol="false" tIns="0" lIns="0" bIns="0" rIns="0">
            <a:spAutoFit/>
          </a:bodyPr>
          <a:lstStyle/>
          <a:p>
            <a:pPr algn="ctr">
              <a:lnSpc>
                <a:spcPts val="3499"/>
              </a:lnSpc>
            </a:pPr>
            <a:r>
              <a:rPr lang="en-US" sz="2499">
                <a:solidFill>
                  <a:srgbClr val="FBF8E9"/>
                </a:solidFill>
                <a:latin typeface="Garet"/>
                <a:ea typeface="Garet"/>
                <a:cs typeface="Garet"/>
                <a:sym typeface="Garet"/>
              </a:rPr>
              <a:t>La ideología que mantiene el machismo se integra en todas las ficciones y narrativas de nuestra sociedad, “En la salud y la educación de las mujeres se invierten menos recursos; las mujeres tienen menos oportunidades económicas, menos poder político y menos libertad de movimiento” (Harari, 2015).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1494126">
            <a:off x="-1744716" y="337143"/>
            <a:ext cx="7315200" cy="1554480"/>
          </a:xfrm>
          <a:custGeom>
            <a:avLst/>
            <a:gdLst/>
            <a:ahLst/>
            <a:cxnLst/>
            <a:rect r="r" b="b" t="t" l="l"/>
            <a:pathLst>
              <a:path h="1554480" w="7315200">
                <a:moveTo>
                  <a:pt x="0" y="0"/>
                </a:moveTo>
                <a:lnTo>
                  <a:pt x="7315200" y="0"/>
                </a:lnTo>
                <a:lnTo>
                  <a:pt x="7315200" y="1554480"/>
                </a:lnTo>
                <a:lnTo>
                  <a:pt x="0" y="1554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23618">
            <a:off x="12168403" y="-136698"/>
            <a:ext cx="7315200" cy="1554480"/>
          </a:xfrm>
          <a:custGeom>
            <a:avLst/>
            <a:gdLst/>
            <a:ahLst/>
            <a:cxnLst/>
            <a:rect r="r" b="b" t="t" l="l"/>
            <a:pathLst>
              <a:path h="1554480" w="7315200">
                <a:moveTo>
                  <a:pt x="0" y="0"/>
                </a:moveTo>
                <a:lnTo>
                  <a:pt x="7315200" y="0"/>
                </a:lnTo>
                <a:lnTo>
                  <a:pt x="7315200" y="1554480"/>
                </a:lnTo>
                <a:lnTo>
                  <a:pt x="0" y="1554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01338" y="3003239"/>
            <a:ext cx="657980" cy="627137"/>
            <a:chOff x="0" y="0"/>
            <a:chExt cx="812800" cy="774700"/>
          </a:xfrm>
        </p:grpSpPr>
        <p:sp>
          <p:nvSpPr>
            <p:cNvPr name="Freeform 5" id="5"/>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C8102E"/>
            </a:solidFill>
          </p:spPr>
        </p:sp>
        <p:sp>
          <p:nvSpPr>
            <p:cNvPr name="TextBox 6" id="6"/>
            <p:cNvSpPr txBox="true"/>
            <p:nvPr/>
          </p:nvSpPr>
          <p:spPr>
            <a:xfrm>
              <a:off x="228600" y="219075"/>
              <a:ext cx="355600" cy="390525"/>
            </a:xfrm>
            <a:prstGeom prst="rect">
              <a:avLst/>
            </a:prstGeom>
          </p:spPr>
          <p:txBody>
            <a:bodyPr anchor="ctr" rtlCol="false" tIns="50800" lIns="50800" bIns="50800" rIns="50800"/>
            <a:lstStyle/>
            <a:p>
              <a:pPr algn="ctr">
                <a:lnSpc>
                  <a:spcPts val="3622"/>
                </a:lnSpc>
              </a:pPr>
            </a:p>
          </p:txBody>
        </p:sp>
      </p:grpSp>
      <p:grpSp>
        <p:nvGrpSpPr>
          <p:cNvPr name="Group 7" id="7"/>
          <p:cNvGrpSpPr/>
          <p:nvPr/>
        </p:nvGrpSpPr>
        <p:grpSpPr>
          <a:xfrm rot="0">
            <a:off x="1499514" y="4829932"/>
            <a:ext cx="657980" cy="627137"/>
            <a:chOff x="0" y="0"/>
            <a:chExt cx="812800" cy="774700"/>
          </a:xfrm>
        </p:grpSpPr>
        <p:sp>
          <p:nvSpPr>
            <p:cNvPr name="Freeform 8" id="8"/>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C8102E"/>
            </a:solidFill>
          </p:spPr>
        </p:sp>
        <p:sp>
          <p:nvSpPr>
            <p:cNvPr name="TextBox 9" id="9"/>
            <p:cNvSpPr txBox="true"/>
            <p:nvPr/>
          </p:nvSpPr>
          <p:spPr>
            <a:xfrm>
              <a:off x="228600" y="219075"/>
              <a:ext cx="355600" cy="390525"/>
            </a:xfrm>
            <a:prstGeom prst="rect">
              <a:avLst/>
            </a:prstGeom>
          </p:spPr>
          <p:txBody>
            <a:bodyPr anchor="ctr" rtlCol="false" tIns="50800" lIns="50800" bIns="50800" rIns="50800"/>
            <a:lstStyle/>
            <a:p>
              <a:pPr algn="ctr">
                <a:lnSpc>
                  <a:spcPts val="3622"/>
                </a:lnSpc>
              </a:pPr>
            </a:p>
          </p:txBody>
        </p:sp>
      </p:grpSp>
      <p:grpSp>
        <p:nvGrpSpPr>
          <p:cNvPr name="Group 10" id="10"/>
          <p:cNvGrpSpPr/>
          <p:nvPr/>
        </p:nvGrpSpPr>
        <p:grpSpPr>
          <a:xfrm rot="3438086">
            <a:off x="3279170" y="445737"/>
            <a:ext cx="531278" cy="164891"/>
            <a:chOff x="0" y="0"/>
            <a:chExt cx="139925" cy="43428"/>
          </a:xfrm>
        </p:grpSpPr>
        <p:sp>
          <p:nvSpPr>
            <p:cNvPr name="Freeform 11" id="11"/>
            <p:cNvSpPr/>
            <p:nvPr/>
          </p:nvSpPr>
          <p:spPr>
            <a:xfrm flipH="false" flipV="false" rot="0">
              <a:off x="0" y="0"/>
              <a:ext cx="139925" cy="43428"/>
            </a:xfrm>
            <a:custGeom>
              <a:avLst/>
              <a:gdLst/>
              <a:ahLst/>
              <a:cxnLst/>
              <a:rect r="r" b="b" t="t" l="l"/>
              <a:pathLst>
                <a:path h="43428" w="139925">
                  <a:moveTo>
                    <a:pt x="21714" y="0"/>
                  </a:moveTo>
                  <a:lnTo>
                    <a:pt x="118211" y="0"/>
                  </a:lnTo>
                  <a:cubicBezTo>
                    <a:pt x="130203" y="0"/>
                    <a:pt x="139925" y="9722"/>
                    <a:pt x="139925" y="21714"/>
                  </a:cubicBezTo>
                  <a:lnTo>
                    <a:pt x="139925" y="21714"/>
                  </a:lnTo>
                  <a:cubicBezTo>
                    <a:pt x="139925" y="33706"/>
                    <a:pt x="130203" y="43428"/>
                    <a:pt x="118211" y="43428"/>
                  </a:cubicBezTo>
                  <a:lnTo>
                    <a:pt x="21714" y="43428"/>
                  </a:lnTo>
                  <a:cubicBezTo>
                    <a:pt x="9722" y="43428"/>
                    <a:pt x="0" y="33706"/>
                    <a:pt x="0" y="21714"/>
                  </a:cubicBezTo>
                  <a:lnTo>
                    <a:pt x="0" y="21714"/>
                  </a:lnTo>
                  <a:cubicBezTo>
                    <a:pt x="0" y="9722"/>
                    <a:pt x="9722" y="0"/>
                    <a:pt x="21714" y="0"/>
                  </a:cubicBezTo>
                  <a:close/>
                </a:path>
              </a:pathLst>
            </a:custGeom>
            <a:solidFill>
              <a:srgbClr val="22418E"/>
            </a:solidFill>
          </p:spPr>
        </p:sp>
        <p:sp>
          <p:nvSpPr>
            <p:cNvPr name="TextBox 12" id="12"/>
            <p:cNvSpPr txBox="true"/>
            <p:nvPr/>
          </p:nvSpPr>
          <p:spPr>
            <a:xfrm>
              <a:off x="0" y="-47625"/>
              <a:ext cx="139925" cy="91053"/>
            </a:xfrm>
            <a:prstGeom prst="rect">
              <a:avLst/>
            </a:prstGeom>
          </p:spPr>
          <p:txBody>
            <a:bodyPr anchor="ctr" rtlCol="false" tIns="50800" lIns="50800" bIns="50800" rIns="50800"/>
            <a:lstStyle/>
            <a:p>
              <a:pPr algn="ctr">
                <a:lnSpc>
                  <a:spcPts val="3622"/>
                </a:lnSpc>
              </a:pPr>
            </a:p>
          </p:txBody>
        </p:sp>
      </p:grpSp>
      <p:sp>
        <p:nvSpPr>
          <p:cNvPr name="TextBox 13" id="13"/>
          <p:cNvSpPr txBox="true"/>
          <p:nvPr/>
        </p:nvSpPr>
        <p:spPr>
          <a:xfrm rot="0">
            <a:off x="3969559" y="942975"/>
            <a:ext cx="10348882" cy="747903"/>
          </a:xfrm>
          <a:prstGeom prst="rect">
            <a:avLst/>
          </a:prstGeom>
        </p:spPr>
        <p:txBody>
          <a:bodyPr anchor="t" rtlCol="false" tIns="0" lIns="0" bIns="0" rIns="0">
            <a:spAutoFit/>
          </a:bodyPr>
          <a:lstStyle/>
          <a:p>
            <a:pPr algn="ctr" marL="0" indent="0" lvl="0">
              <a:lnSpc>
                <a:spcPts val="5016"/>
              </a:lnSpc>
            </a:pPr>
            <a:r>
              <a:rPr lang="en-US" b="true" sz="4400" spc="272">
                <a:solidFill>
                  <a:srgbClr val="000000"/>
                </a:solidFill>
                <a:latin typeface="Heading Now 71-78 Bold"/>
                <a:ea typeface="Heading Now 71-78 Bold"/>
                <a:cs typeface="Heading Now 71-78 Bold"/>
                <a:sym typeface="Heading Now 71-78 Bold"/>
              </a:rPr>
              <a:t>Desarrollo de Investigación</a:t>
            </a:r>
          </a:p>
        </p:txBody>
      </p:sp>
      <p:grpSp>
        <p:nvGrpSpPr>
          <p:cNvPr name="Group 14" id="14"/>
          <p:cNvGrpSpPr/>
          <p:nvPr/>
        </p:nvGrpSpPr>
        <p:grpSpPr>
          <a:xfrm rot="3733740">
            <a:off x="2547013" y="946254"/>
            <a:ext cx="531278" cy="164891"/>
            <a:chOff x="0" y="0"/>
            <a:chExt cx="139925" cy="43428"/>
          </a:xfrm>
        </p:grpSpPr>
        <p:sp>
          <p:nvSpPr>
            <p:cNvPr name="Freeform 15" id="15"/>
            <p:cNvSpPr/>
            <p:nvPr/>
          </p:nvSpPr>
          <p:spPr>
            <a:xfrm flipH="false" flipV="false" rot="0">
              <a:off x="0" y="0"/>
              <a:ext cx="139925" cy="43428"/>
            </a:xfrm>
            <a:custGeom>
              <a:avLst/>
              <a:gdLst/>
              <a:ahLst/>
              <a:cxnLst/>
              <a:rect r="r" b="b" t="t" l="l"/>
              <a:pathLst>
                <a:path h="43428" w="139925">
                  <a:moveTo>
                    <a:pt x="21714" y="0"/>
                  </a:moveTo>
                  <a:lnTo>
                    <a:pt x="118211" y="0"/>
                  </a:lnTo>
                  <a:cubicBezTo>
                    <a:pt x="130203" y="0"/>
                    <a:pt x="139925" y="9722"/>
                    <a:pt x="139925" y="21714"/>
                  </a:cubicBezTo>
                  <a:lnTo>
                    <a:pt x="139925" y="21714"/>
                  </a:lnTo>
                  <a:cubicBezTo>
                    <a:pt x="139925" y="33706"/>
                    <a:pt x="130203" y="43428"/>
                    <a:pt x="118211" y="43428"/>
                  </a:cubicBezTo>
                  <a:lnTo>
                    <a:pt x="21714" y="43428"/>
                  </a:lnTo>
                  <a:cubicBezTo>
                    <a:pt x="9722" y="43428"/>
                    <a:pt x="0" y="33706"/>
                    <a:pt x="0" y="21714"/>
                  </a:cubicBezTo>
                  <a:lnTo>
                    <a:pt x="0" y="21714"/>
                  </a:lnTo>
                  <a:cubicBezTo>
                    <a:pt x="0" y="9722"/>
                    <a:pt x="9722" y="0"/>
                    <a:pt x="21714" y="0"/>
                  </a:cubicBezTo>
                  <a:close/>
                </a:path>
              </a:pathLst>
            </a:custGeom>
            <a:solidFill>
              <a:srgbClr val="22418E"/>
            </a:solidFill>
          </p:spPr>
        </p:sp>
        <p:sp>
          <p:nvSpPr>
            <p:cNvPr name="TextBox 16" id="16"/>
            <p:cNvSpPr txBox="true"/>
            <p:nvPr/>
          </p:nvSpPr>
          <p:spPr>
            <a:xfrm>
              <a:off x="0" y="-47625"/>
              <a:ext cx="139925" cy="91053"/>
            </a:xfrm>
            <a:prstGeom prst="rect">
              <a:avLst/>
            </a:prstGeom>
          </p:spPr>
          <p:txBody>
            <a:bodyPr anchor="ctr" rtlCol="false" tIns="50800" lIns="50800" bIns="50800" rIns="50800"/>
            <a:lstStyle/>
            <a:p>
              <a:pPr algn="ctr">
                <a:lnSpc>
                  <a:spcPts val="3622"/>
                </a:lnSpc>
              </a:pPr>
            </a:p>
          </p:txBody>
        </p:sp>
      </p:grpSp>
      <p:grpSp>
        <p:nvGrpSpPr>
          <p:cNvPr name="Group 17" id="17"/>
          <p:cNvGrpSpPr/>
          <p:nvPr/>
        </p:nvGrpSpPr>
        <p:grpSpPr>
          <a:xfrm rot="3919655">
            <a:off x="1748670" y="1305394"/>
            <a:ext cx="531278" cy="164891"/>
            <a:chOff x="0" y="0"/>
            <a:chExt cx="139925" cy="43428"/>
          </a:xfrm>
        </p:grpSpPr>
        <p:sp>
          <p:nvSpPr>
            <p:cNvPr name="Freeform 18" id="18"/>
            <p:cNvSpPr/>
            <p:nvPr/>
          </p:nvSpPr>
          <p:spPr>
            <a:xfrm flipH="false" flipV="false" rot="0">
              <a:off x="0" y="0"/>
              <a:ext cx="139925" cy="43428"/>
            </a:xfrm>
            <a:custGeom>
              <a:avLst/>
              <a:gdLst/>
              <a:ahLst/>
              <a:cxnLst/>
              <a:rect r="r" b="b" t="t" l="l"/>
              <a:pathLst>
                <a:path h="43428" w="139925">
                  <a:moveTo>
                    <a:pt x="21714" y="0"/>
                  </a:moveTo>
                  <a:lnTo>
                    <a:pt x="118211" y="0"/>
                  </a:lnTo>
                  <a:cubicBezTo>
                    <a:pt x="130203" y="0"/>
                    <a:pt x="139925" y="9722"/>
                    <a:pt x="139925" y="21714"/>
                  </a:cubicBezTo>
                  <a:lnTo>
                    <a:pt x="139925" y="21714"/>
                  </a:lnTo>
                  <a:cubicBezTo>
                    <a:pt x="139925" y="33706"/>
                    <a:pt x="130203" y="43428"/>
                    <a:pt x="118211" y="43428"/>
                  </a:cubicBezTo>
                  <a:lnTo>
                    <a:pt x="21714" y="43428"/>
                  </a:lnTo>
                  <a:cubicBezTo>
                    <a:pt x="9722" y="43428"/>
                    <a:pt x="0" y="33706"/>
                    <a:pt x="0" y="21714"/>
                  </a:cubicBezTo>
                  <a:lnTo>
                    <a:pt x="0" y="21714"/>
                  </a:lnTo>
                  <a:cubicBezTo>
                    <a:pt x="0" y="9722"/>
                    <a:pt x="9722" y="0"/>
                    <a:pt x="21714" y="0"/>
                  </a:cubicBezTo>
                  <a:close/>
                </a:path>
              </a:pathLst>
            </a:custGeom>
            <a:solidFill>
              <a:srgbClr val="22418E"/>
            </a:solidFill>
          </p:spPr>
        </p:sp>
        <p:sp>
          <p:nvSpPr>
            <p:cNvPr name="TextBox 19" id="19"/>
            <p:cNvSpPr txBox="true"/>
            <p:nvPr/>
          </p:nvSpPr>
          <p:spPr>
            <a:xfrm>
              <a:off x="0" y="-47625"/>
              <a:ext cx="139925" cy="91053"/>
            </a:xfrm>
            <a:prstGeom prst="rect">
              <a:avLst/>
            </a:prstGeom>
          </p:spPr>
          <p:txBody>
            <a:bodyPr anchor="ctr" rtlCol="false" tIns="50800" lIns="50800" bIns="50800" rIns="50800"/>
            <a:lstStyle/>
            <a:p>
              <a:pPr algn="ctr">
                <a:lnSpc>
                  <a:spcPts val="3622"/>
                </a:lnSpc>
              </a:pPr>
            </a:p>
          </p:txBody>
        </p:sp>
      </p:grpSp>
      <p:grpSp>
        <p:nvGrpSpPr>
          <p:cNvPr name="Group 20" id="20"/>
          <p:cNvGrpSpPr/>
          <p:nvPr/>
        </p:nvGrpSpPr>
        <p:grpSpPr>
          <a:xfrm rot="4145410">
            <a:off x="942441" y="1660655"/>
            <a:ext cx="531278" cy="181073"/>
            <a:chOff x="0" y="0"/>
            <a:chExt cx="139925" cy="47690"/>
          </a:xfrm>
        </p:grpSpPr>
        <p:sp>
          <p:nvSpPr>
            <p:cNvPr name="Freeform 21" id="21"/>
            <p:cNvSpPr/>
            <p:nvPr/>
          </p:nvSpPr>
          <p:spPr>
            <a:xfrm flipH="false" flipV="false" rot="0">
              <a:off x="0" y="0"/>
              <a:ext cx="139925" cy="47690"/>
            </a:xfrm>
            <a:custGeom>
              <a:avLst/>
              <a:gdLst/>
              <a:ahLst/>
              <a:cxnLst/>
              <a:rect r="r" b="b" t="t" l="l"/>
              <a:pathLst>
                <a:path h="47690" w="139925">
                  <a:moveTo>
                    <a:pt x="23845" y="0"/>
                  </a:moveTo>
                  <a:lnTo>
                    <a:pt x="116080" y="0"/>
                  </a:lnTo>
                  <a:cubicBezTo>
                    <a:pt x="122404" y="0"/>
                    <a:pt x="128469" y="2512"/>
                    <a:pt x="132941" y="6984"/>
                  </a:cubicBezTo>
                  <a:cubicBezTo>
                    <a:pt x="137413" y="11456"/>
                    <a:pt x="139925" y="17521"/>
                    <a:pt x="139925" y="23845"/>
                  </a:cubicBezTo>
                  <a:lnTo>
                    <a:pt x="139925" y="23845"/>
                  </a:lnTo>
                  <a:cubicBezTo>
                    <a:pt x="139925" y="30169"/>
                    <a:pt x="137413" y="36234"/>
                    <a:pt x="132941" y="40706"/>
                  </a:cubicBezTo>
                  <a:cubicBezTo>
                    <a:pt x="128469" y="45178"/>
                    <a:pt x="122404" y="47690"/>
                    <a:pt x="116080" y="47690"/>
                  </a:cubicBezTo>
                  <a:lnTo>
                    <a:pt x="23845" y="47690"/>
                  </a:lnTo>
                  <a:cubicBezTo>
                    <a:pt x="17521" y="47690"/>
                    <a:pt x="11456" y="45178"/>
                    <a:pt x="6984" y="40706"/>
                  </a:cubicBezTo>
                  <a:cubicBezTo>
                    <a:pt x="2512" y="36234"/>
                    <a:pt x="0" y="30169"/>
                    <a:pt x="0" y="23845"/>
                  </a:cubicBezTo>
                  <a:lnTo>
                    <a:pt x="0" y="23845"/>
                  </a:lnTo>
                  <a:cubicBezTo>
                    <a:pt x="0" y="17521"/>
                    <a:pt x="2512" y="11456"/>
                    <a:pt x="6984" y="6984"/>
                  </a:cubicBezTo>
                  <a:cubicBezTo>
                    <a:pt x="11456" y="2512"/>
                    <a:pt x="17521" y="0"/>
                    <a:pt x="23845" y="0"/>
                  </a:cubicBezTo>
                  <a:close/>
                </a:path>
              </a:pathLst>
            </a:custGeom>
            <a:solidFill>
              <a:srgbClr val="22418E"/>
            </a:solidFill>
          </p:spPr>
        </p:sp>
        <p:sp>
          <p:nvSpPr>
            <p:cNvPr name="TextBox 22" id="22"/>
            <p:cNvSpPr txBox="true"/>
            <p:nvPr/>
          </p:nvSpPr>
          <p:spPr>
            <a:xfrm>
              <a:off x="0" y="-47625"/>
              <a:ext cx="139925" cy="95315"/>
            </a:xfrm>
            <a:prstGeom prst="rect">
              <a:avLst/>
            </a:prstGeom>
          </p:spPr>
          <p:txBody>
            <a:bodyPr anchor="ctr" rtlCol="false" tIns="50800" lIns="50800" bIns="50800" rIns="50800"/>
            <a:lstStyle/>
            <a:p>
              <a:pPr algn="ctr">
                <a:lnSpc>
                  <a:spcPts val="3622"/>
                </a:lnSpc>
              </a:pPr>
            </a:p>
          </p:txBody>
        </p:sp>
      </p:grpSp>
      <p:grpSp>
        <p:nvGrpSpPr>
          <p:cNvPr name="Group 23" id="23"/>
          <p:cNvGrpSpPr/>
          <p:nvPr/>
        </p:nvGrpSpPr>
        <p:grpSpPr>
          <a:xfrm rot="4475378">
            <a:off x="92687" y="1920538"/>
            <a:ext cx="531278" cy="163984"/>
            <a:chOff x="0" y="0"/>
            <a:chExt cx="139925" cy="43189"/>
          </a:xfrm>
        </p:grpSpPr>
        <p:sp>
          <p:nvSpPr>
            <p:cNvPr name="Freeform 24" id="24"/>
            <p:cNvSpPr/>
            <p:nvPr/>
          </p:nvSpPr>
          <p:spPr>
            <a:xfrm flipH="false" flipV="false" rot="0">
              <a:off x="0" y="0"/>
              <a:ext cx="139925" cy="43189"/>
            </a:xfrm>
            <a:custGeom>
              <a:avLst/>
              <a:gdLst/>
              <a:ahLst/>
              <a:cxnLst/>
              <a:rect r="r" b="b" t="t" l="l"/>
              <a:pathLst>
                <a:path h="43189" w="139925">
                  <a:moveTo>
                    <a:pt x="21595" y="0"/>
                  </a:moveTo>
                  <a:lnTo>
                    <a:pt x="118330" y="0"/>
                  </a:lnTo>
                  <a:cubicBezTo>
                    <a:pt x="124058" y="0"/>
                    <a:pt x="129550" y="2275"/>
                    <a:pt x="133600" y="6325"/>
                  </a:cubicBezTo>
                  <a:cubicBezTo>
                    <a:pt x="137650" y="10375"/>
                    <a:pt x="139925" y="15867"/>
                    <a:pt x="139925" y="21595"/>
                  </a:cubicBezTo>
                  <a:lnTo>
                    <a:pt x="139925" y="21595"/>
                  </a:lnTo>
                  <a:cubicBezTo>
                    <a:pt x="139925" y="27322"/>
                    <a:pt x="137650" y="32814"/>
                    <a:pt x="133600" y="36864"/>
                  </a:cubicBezTo>
                  <a:cubicBezTo>
                    <a:pt x="129550" y="40914"/>
                    <a:pt x="124058" y="43189"/>
                    <a:pt x="118330" y="43189"/>
                  </a:cubicBezTo>
                  <a:lnTo>
                    <a:pt x="21595" y="43189"/>
                  </a:lnTo>
                  <a:cubicBezTo>
                    <a:pt x="15867" y="43189"/>
                    <a:pt x="10375" y="40914"/>
                    <a:pt x="6325" y="36864"/>
                  </a:cubicBezTo>
                  <a:cubicBezTo>
                    <a:pt x="2275" y="32814"/>
                    <a:pt x="0" y="27322"/>
                    <a:pt x="0" y="21595"/>
                  </a:cubicBezTo>
                  <a:lnTo>
                    <a:pt x="0" y="21595"/>
                  </a:lnTo>
                  <a:cubicBezTo>
                    <a:pt x="0" y="15867"/>
                    <a:pt x="2275" y="10375"/>
                    <a:pt x="6325" y="6325"/>
                  </a:cubicBezTo>
                  <a:cubicBezTo>
                    <a:pt x="10375" y="2275"/>
                    <a:pt x="15867" y="0"/>
                    <a:pt x="21595" y="0"/>
                  </a:cubicBezTo>
                  <a:close/>
                </a:path>
              </a:pathLst>
            </a:custGeom>
            <a:solidFill>
              <a:srgbClr val="22418E"/>
            </a:solidFill>
          </p:spPr>
        </p:sp>
        <p:sp>
          <p:nvSpPr>
            <p:cNvPr name="TextBox 25" id="25"/>
            <p:cNvSpPr txBox="true"/>
            <p:nvPr/>
          </p:nvSpPr>
          <p:spPr>
            <a:xfrm>
              <a:off x="0" y="-66675"/>
              <a:ext cx="139925" cy="109864"/>
            </a:xfrm>
            <a:prstGeom prst="rect">
              <a:avLst/>
            </a:prstGeom>
          </p:spPr>
          <p:txBody>
            <a:bodyPr anchor="ctr" rtlCol="false" tIns="50800" lIns="50800" bIns="50800" rIns="50800"/>
            <a:lstStyle/>
            <a:p>
              <a:pPr algn="ctr">
                <a:lnSpc>
                  <a:spcPts val="3622"/>
                </a:lnSpc>
              </a:pPr>
            </a:p>
          </p:txBody>
        </p:sp>
      </p:grpSp>
      <p:grpSp>
        <p:nvGrpSpPr>
          <p:cNvPr name="Group 26" id="26"/>
          <p:cNvGrpSpPr/>
          <p:nvPr/>
        </p:nvGrpSpPr>
        <p:grpSpPr>
          <a:xfrm rot="3006603">
            <a:off x="3993900" y="-82446"/>
            <a:ext cx="531278" cy="164891"/>
            <a:chOff x="0" y="0"/>
            <a:chExt cx="139925" cy="43428"/>
          </a:xfrm>
        </p:grpSpPr>
        <p:sp>
          <p:nvSpPr>
            <p:cNvPr name="Freeform 27" id="27"/>
            <p:cNvSpPr/>
            <p:nvPr/>
          </p:nvSpPr>
          <p:spPr>
            <a:xfrm flipH="false" flipV="false" rot="0">
              <a:off x="0" y="0"/>
              <a:ext cx="139925" cy="43428"/>
            </a:xfrm>
            <a:custGeom>
              <a:avLst/>
              <a:gdLst/>
              <a:ahLst/>
              <a:cxnLst/>
              <a:rect r="r" b="b" t="t" l="l"/>
              <a:pathLst>
                <a:path h="43428" w="139925">
                  <a:moveTo>
                    <a:pt x="21714" y="0"/>
                  </a:moveTo>
                  <a:lnTo>
                    <a:pt x="118211" y="0"/>
                  </a:lnTo>
                  <a:cubicBezTo>
                    <a:pt x="130203" y="0"/>
                    <a:pt x="139925" y="9722"/>
                    <a:pt x="139925" y="21714"/>
                  </a:cubicBezTo>
                  <a:lnTo>
                    <a:pt x="139925" y="21714"/>
                  </a:lnTo>
                  <a:cubicBezTo>
                    <a:pt x="139925" y="33706"/>
                    <a:pt x="130203" y="43428"/>
                    <a:pt x="118211" y="43428"/>
                  </a:cubicBezTo>
                  <a:lnTo>
                    <a:pt x="21714" y="43428"/>
                  </a:lnTo>
                  <a:cubicBezTo>
                    <a:pt x="9722" y="43428"/>
                    <a:pt x="0" y="33706"/>
                    <a:pt x="0" y="21714"/>
                  </a:cubicBezTo>
                  <a:lnTo>
                    <a:pt x="0" y="21714"/>
                  </a:lnTo>
                  <a:cubicBezTo>
                    <a:pt x="0" y="9722"/>
                    <a:pt x="9722" y="0"/>
                    <a:pt x="21714" y="0"/>
                  </a:cubicBezTo>
                  <a:close/>
                </a:path>
              </a:pathLst>
            </a:custGeom>
            <a:solidFill>
              <a:srgbClr val="22418E"/>
            </a:solidFill>
          </p:spPr>
        </p:sp>
        <p:sp>
          <p:nvSpPr>
            <p:cNvPr name="TextBox 28" id="28"/>
            <p:cNvSpPr txBox="true"/>
            <p:nvPr/>
          </p:nvSpPr>
          <p:spPr>
            <a:xfrm>
              <a:off x="0" y="-66675"/>
              <a:ext cx="139925" cy="110103"/>
            </a:xfrm>
            <a:prstGeom prst="rect">
              <a:avLst/>
            </a:prstGeom>
          </p:spPr>
          <p:txBody>
            <a:bodyPr anchor="ctr" rtlCol="false" tIns="50800" lIns="50800" bIns="50800" rIns="50800"/>
            <a:lstStyle/>
            <a:p>
              <a:pPr algn="ctr">
                <a:lnSpc>
                  <a:spcPts val="3622"/>
                </a:lnSpc>
              </a:pPr>
            </a:p>
          </p:txBody>
        </p:sp>
      </p:grpSp>
      <p:sp>
        <p:nvSpPr>
          <p:cNvPr name="TextBox 29" id="29"/>
          <p:cNvSpPr txBox="true"/>
          <p:nvPr/>
        </p:nvSpPr>
        <p:spPr>
          <a:xfrm rot="0">
            <a:off x="5473707" y="1596968"/>
            <a:ext cx="7340587" cy="1044321"/>
          </a:xfrm>
          <a:prstGeom prst="rect">
            <a:avLst/>
          </a:prstGeom>
        </p:spPr>
        <p:txBody>
          <a:bodyPr anchor="t" rtlCol="false" tIns="0" lIns="0" bIns="0" rIns="0">
            <a:spAutoFit/>
          </a:bodyPr>
          <a:lstStyle/>
          <a:p>
            <a:pPr algn="ctr" marL="0" indent="0" lvl="0">
              <a:lnSpc>
                <a:spcPts val="3761"/>
              </a:lnSpc>
            </a:pPr>
            <a:r>
              <a:rPr lang="en-US" b="true" sz="3300" spc="204">
                <a:solidFill>
                  <a:srgbClr val="000000"/>
                </a:solidFill>
                <a:latin typeface="Heading Now 71-78 Bold"/>
                <a:ea typeface="Heading Now 71-78 Bold"/>
                <a:cs typeface="Heading Now 71-78 Bold"/>
                <a:sym typeface="Heading Now 71-78 Bold"/>
              </a:rPr>
              <a:t>Disturbios Políticos y Sociales</a:t>
            </a:r>
          </a:p>
        </p:txBody>
      </p:sp>
      <p:sp>
        <p:nvSpPr>
          <p:cNvPr name="TextBox 30" id="30"/>
          <p:cNvSpPr txBox="true"/>
          <p:nvPr/>
        </p:nvSpPr>
        <p:spPr>
          <a:xfrm rot="0">
            <a:off x="2159318" y="2955614"/>
            <a:ext cx="13666686" cy="1736725"/>
          </a:xfrm>
          <a:prstGeom prst="rect">
            <a:avLst/>
          </a:prstGeom>
        </p:spPr>
        <p:txBody>
          <a:bodyPr anchor="t" rtlCol="false" tIns="0" lIns="0" bIns="0" rIns="0">
            <a:spAutoFit/>
          </a:bodyPr>
          <a:lstStyle/>
          <a:p>
            <a:pPr algn="ctr">
              <a:lnSpc>
                <a:spcPts val="3499"/>
              </a:lnSpc>
            </a:pPr>
            <a:r>
              <a:rPr lang="en-US" sz="2499" spc="27">
                <a:solidFill>
                  <a:srgbClr val="000000"/>
                </a:solidFill>
                <a:latin typeface="Garet"/>
                <a:ea typeface="Garet"/>
                <a:cs typeface="Garet"/>
                <a:sym typeface="Garet"/>
              </a:rPr>
              <a:t>Colombia y Venezuela han tenido una historia y reputaciones internacionales de violencia, corrupción, y inseguridad, particularmente atribuidos con finales del siglo XX.  </a:t>
            </a:r>
          </a:p>
          <a:p>
            <a:pPr algn="ctr">
              <a:lnSpc>
                <a:spcPts val="3499"/>
              </a:lnSpc>
              <a:spcBef>
                <a:spcPct val="0"/>
              </a:spcBef>
            </a:pPr>
          </a:p>
        </p:txBody>
      </p:sp>
      <p:sp>
        <p:nvSpPr>
          <p:cNvPr name="TextBox 31" id="31"/>
          <p:cNvSpPr txBox="true"/>
          <p:nvPr/>
        </p:nvSpPr>
        <p:spPr>
          <a:xfrm rot="0">
            <a:off x="2159318" y="4716724"/>
            <a:ext cx="13969365" cy="1298575"/>
          </a:xfrm>
          <a:prstGeom prst="rect">
            <a:avLst/>
          </a:prstGeom>
        </p:spPr>
        <p:txBody>
          <a:bodyPr anchor="t" rtlCol="false" tIns="0" lIns="0" bIns="0" rIns="0">
            <a:spAutoFit/>
          </a:bodyPr>
          <a:lstStyle/>
          <a:p>
            <a:pPr algn="ctr">
              <a:lnSpc>
                <a:spcPts val="3499"/>
              </a:lnSpc>
              <a:spcBef>
                <a:spcPct val="0"/>
              </a:spcBef>
            </a:pPr>
            <a:r>
              <a:rPr lang="en-US" sz="2499" spc="27">
                <a:solidFill>
                  <a:srgbClr val="000000"/>
                </a:solidFill>
                <a:latin typeface="Garet"/>
                <a:ea typeface="Garet"/>
                <a:cs typeface="Garet"/>
                <a:sym typeface="Garet"/>
              </a:rPr>
              <a:t> En la ficciones que mantenemos de genero, tradicionalmente la violencia se atribuya a la masculinidad, “a lo largo de la historia la guerra ha sido una prerrogativa masculina” (Harari, 2015).</a:t>
            </a:r>
          </a:p>
        </p:txBody>
      </p:sp>
      <p:sp>
        <p:nvSpPr>
          <p:cNvPr name="TextBox 32" id="32"/>
          <p:cNvSpPr txBox="true"/>
          <p:nvPr/>
        </p:nvSpPr>
        <p:spPr>
          <a:xfrm rot="0">
            <a:off x="2157494" y="6462974"/>
            <a:ext cx="13969365" cy="1736725"/>
          </a:xfrm>
          <a:prstGeom prst="rect">
            <a:avLst/>
          </a:prstGeom>
        </p:spPr>
        <p:txBody>
          <a:bodyPr anchor="t" rtlCol="false" tIns="0" lIns="0" bIns="0" rIns="0">
            <a:spAutoFit/>
          </a:bodyPr>
          <a:lstStyle/>
          <a:p>
            <a:pPr algn="ctr">
              <a:lnSpc>
                <a:spcPts val="3499"/>
              </a:lnSpc>
            </a:pPr>
            <a:r>
              <a:rPr lang="en-US" sz="2499" spc="27">
                <a:solidFill>
                  <a:srgbClr val="000000"/>
                </a:solidFill>
                <a:latin typeface="Garet"/>
                <a:ea typeface="Garet"/>
                <a:cs typeface="Garet"/>
                <a:sym typeface="Garet"/>
              </a:rPr>
              <a:t>Cuando una sociedad pasa por momentos particularmente violentos vemos intentos de cambiar el enfoque cultural a algo opuesto, en estos intentos a menudo vemos surgir un enfoque en la belleza femenina. </a:t>
            </a:r>
          </a:p>
          <a:p>
            <a:pPr algn="ctr">
              <a:lnSpc>
                <a:spcPts val="3499"/>
              </a:lnSpc>
              <a:spcBef>
                <a:spcPct val="0"/>
              </a:spcBef>
            </a:pPr>
          </a:p>
        </p:txBody>
      </p:sp>
      <p:grpSp>
        <p:nvGrpSpPr>
          <p:cNvPr name="Group 33" id="33"/>
          <p:cNvGrpSpPr/>
          <p:nvPr/>
        </p:nvGrpSpPr>
        <p:grpSpPr>
          <a:xfrm rot="0">
            <a:off x="1499514" y="6510599"/>
            <a:ext cx="657980" cy="627137"/>
            <a:chOff x="0" y="0"/>
            <a:chExt cx="812800" cy="774700"/>
          </a:xfrm>
        </p:grpSpPr>
        <p:sp>
          <p:nvSpPr>
            <p:cNvPr name="Freeform 34" id="34"/>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C8102E"/>
            </a:solidFill>
          </p:spPr>
        </p:sp>
        <p:sp>
          <p:nvSpPr>
            <p:cNvPr name="TextBox 35" id="35"/>
            <p:cNvSpPr txBox="true"/>
            <p:nvPr/>
          </p:nvSpPr>
          <p:spPr>
            <a:xfrm>
              <a:off x="228600" y="219075"/>
              <a:ext cx="355600" cy="390525"/>
            </a:xfrm>
            <a:prstGeom prst="rect">
              <a:avLst/>
            </a:prstGeom>
          </p:spPr>
          <p:txBody>
            <a:bodyPr anchor="ctr" rtlCol="false" tIns="50800" lIns="50800" bIns="50800" rIns="50800"/>
            <a:lstStyle/>
            <a:p>
              <a:pPr algn="ctr">
                <a:lnSpc>
                  <a:spcPts val="3622"/>
                </a:lnSpc>
              </a:pPr>
            </a:p>
          </p:txBody>
        </p:sp>
      </p:grpSp>
      <p:sp>
        <p:nvSpPr>
          <p:cNvPr name="TextBox 36" id="36"/>
          <p:cNvSpPr txBox="true"/>
          <p:nvPr/>
        </p:nvSpPr>
        <p:spPr>
          <a:xfrm rot="0">
            <a:off x="2200113" y="8228274"/>
            <a:ext cx="14114374" cy="1298575"/>
          </a:xfrm>
          <a:prstGeom prst="rect">
            <a:avLst/>
          </a:prstGeom>
        </p:spPr>
        <p:txBody>
          <a:bodyPr anchor="t" rtlCol="false" tIns="0" lIns="0" bIns="0" rIns="0">
            <a:spAutoFit/>
          </a:bodyPr>
          <a:lstStyle/>
          <a:p>
            <a:pPr algn="ctr">
              <a:lnSpc>
                <a:spcPts val="3499"/>
              </a:lnSpc>
              <a:spcBef>
                <a:spcPct val="0"/>
              </a:spcBef>
            </a:pPr>
            <a:r>
              <a:rPr lang="en-US" sz="2499" spc="27">
                <a:solidFill>
                  <a:srgbClr val="000000"/>
                </a:solidFill>
                <a:latin typeface="Garet"/>
                <a:ea typeface="Garet"/>
                <a:cs typeface="Garet"/>
                <a:sym typeface="Garet"/>
              </a:rPr>
              <a:t> La belleza se empieza a usar como herramienta política, asignándole valor humano a la belleza física. Buscando reemplazar la narrativa internacional y distraer los constituyentes de un país (Stanfield, 2013)</a:t>
            </a:r>
          </a:p>
        </p:txBody>
      </p:sp>
      <p:grpSp>
        <p:nvGrpSpPr>
          <p:cNvPr name="Group 37" id="37"/>
          <p:cNvGrpSpPr/>
          <p:nvPr/>
        </p:nvGrpSpPr>
        <p:grpSpPr>
          <a:xfrm rot="0">
            <a:off x="1499514" y="8275899"/>
            <a:ext cx="657980" cy="627137"/>
            <a:chOff x="0" y="0"/>
            <a:chExt cx="812800" cy="774700"/>
          </a:xfrm>
        </p:grpSpPr>
        <p:sp>
          <p:nvSpPr>
            <p:cNvPr name="Freeform 38" id="38"/>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C8102E"/>
            </a:solidFill>
          </p:spPr>
        </p:sp>
        <p:sp>
          <p:nvSpPr>
            <p:cNvPr name="TextBox 39" id="39"/>
            <p:cNvSpPr txBox="true"/>
            <p:nvPr/>
          </p:nvSpPr>
          <p:spPr>
            <a:xfrm>
              <a:off x="228600" y="219075"/>
              <a:ext cx="355600" cy="390525"/>
            </a:xfrm>
            <a:prstGeom prst="rect">
              <a:avLst/>
            </a:prstGeom>
          </p:spPr>
          <p:txBody>
            <a:bodyPr anchor="ctr" rtlCol="false" tIns="50800" lIns="50800" bIns="50800" rIns="50800"/>
            <a:lstStyle/>
            <a:p>
              <a:pPr algn="ctr">
                <a:lnSpc>
                  <a:spcPts val="3622"/>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247D"/>
        </a:solidFill>
      </p:bgPr>
    </p:bg>
    <p:spTree>
      <p:nvGrpSpPr>
        <p:cNvPr id="1" name=""/>
        <p:cNvGrpSpPr/>
        <p:nvPr/>
      </p:nvGrpSpPr>
      <p:grpSpPr>
        <a:xfrm>
          <a:off x="0" y="0"/>
          <a:ext cx="0" cy="0"/>
          <a:chOff x="0" y="0"/>
          <a:chExt cx="0" cy="0"/>
        </a:xfrm>
      </p:grpSpPr>
      <p:sp>
        <p:nvSpPr>
          <p:cNvPr name="TextBox 2" id="2"/>
          <p:cNvSpPr txBox="true"/>
          <p:nvPr/>
        </p:nvSpPr>
        <p:spPr>
          <a:xfrm rot="0">
            <a:off x="1401276" y="2633988"/>
            <a:ext cx="15485447" cy="1736725"/>
          </a:xfrm>
          <a:prstGeom prst="rect">
            <a:avLst/>
          </a:prstGeom>
        </p:spPr>
        <p:txBody>
          <a:bodyPr anchor="t" rtlCol="false" tIns="0" lIns="0" bIns="0" rIns="0">
            <a:spAutoFit/>
          </a:bodyPr>
          <a:lstStyle/>
          <a:p>
            <a:pPr algn="ctr">
              <a:lnSpc>
                <a:spcPts val="3499"/>
              </a:lnSpc>
            </a:pPr>
            <a:r>
              <a:rPr lang="en-US" b="true" sz="2499" spc="27">
                <a:solidFill>
                  <a:srgbClr val="FBF8E9"/>
                </a:solidFill>
                <a:latin typeface="Garet Bold"/>
                <a:ea typeface="Garet Bold"/>
                <a:cs typeface="Garet Bold"/>
                <a:sym typeface="Garet Bold"/>
              </a:rPr>
              <a:t>Fracaso de Democracia</a:t>
            </a:r>
          </a:p>
          <a:p>
            <a:pPr algn="l">
              <a:lnSpc>
                <a:spcPts val="3499"/>
              </a:lnSpc>
              <a:spcBef>
                <a:spcPct val="0"/>
              </a:spcBef>
            </a:pPr>
            <a:r>
              <a:rPr lang="en-US" sz="2499" spc="27">
                <a:solidFill>
                  <a:srgbClr val="FBF8E9"/>
                </a:solidFill>
                <a:latin typeface="Garet"/>
                <a:ea typeface="Garet"/>
                <a:cs typeface="Garet"/>
                <a:sym typeface="Garet"/>
              </a:rPr>
              <a:t>La clasificación de la politica Venezolana hay sido altamente debatida, con opiniones opuestas sobre cuándo y cuáles fueron los eventos clave que definieron el fracaso de la democracia. </a:t>
            </a:r>
            <a:r>
              <a:rPr lang="en-US" sz="2499" spc="27">
                <a:solidFill>
                  <a:srgbClr val="FBF8E9"/>
                </a:solidFill>
                <a:latin typeface="Garet"/>
                <a:ea typeface="Garet"/>
                <a:cs typeface="Garet"/>
                <a:sym typeface="Garet"/>
              </a:rPr>
              <a:t>(Munck &amp; Luna, 2022).</a:t>
            </a:r>
          </a:p>
        </p:txBody>
      </p:sp>
      <p:grpSp>
        <p:nvGrpSpPr>
          <p:cNvPr name="Group 3" id="3"/>
          <p:cNvGrpSpPr/>
          <p:nvPr/>
        </p:nvGrpSpPr>
        <p:grpSpPr>
          <a:xfrm rot="0">
            <a:off x="508936" y="3212594"/>
            <a:ext cx="657980" cy="627137"/>
            <a:chOff x="0" y="0"/>
            <a:chExt cx="812800" cy="774700"/>
          </a:xfrm>
        </p:grpSpPr>
        <p:sp>
          <p:nvSpPr>
            <p:cNvPr name="Freeform 4" id="4"/>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5" id="5"/>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grpSp>
        <p:nvGrpSpPr>
          <p:cNvPr name="Group 6" id="6"/>
          <p:cNvGrpSpPr/>
          <p:nvPr/>
        </p:nvGrpSpPr>
        <p:grpSpPr>
          <a:xfrm rot="-275321">
            <a:off x="125444" y="5887757"/>
            <a:ext cx="1424963" cy="1041696"/>
            <a:chOff x="0" y="0"/>
            <a:chExt cx="375299" cy="274356"/>
          </a:xfrm>
        </p:grpSpPr>
        <p:sp>
          <p:nvSpPr>
            <p:cNvPr name="Freeform 7" id="7"/>
            <p:cNvSpPr/>
            <p:nvPr/>
          </p:nvSpPr>
          <p:spPr>
            <a:xfrm flipH="false" flipV="false" rot="0">
              <a:off x="0" y="0"/>
              <a:ext cx="375299" cy="274356"/>
            </a:xfrm>
            <a:custGeom>
              <a:avLst/>
              <a:gdLst/>
              <a:ahLst/>
              <a:cxnLst/>
              <a:rect r="r" b="b" t="t" l="l"/>
              <a:pathLst>
                <a:path h="274356" w="375299">
                  <a:moveTo>
                    <a:pt x="137178" y="0"/>
                  </a:moveTo>
                  <a:lnTo>
                    <a:pt x="238121" y="0"/>
                  </a:lnTo>
                  <a:cubicBezTo>
                    <a:pt x="313882" y="0"/>
                    <a:pt x="375299" y="61417"/>
                    <a:pt x="375299" y="137178"/>
                  </a:cubicBezTo>
                  <a:lnTo>
                    <a:pt x="375299" y="137178"/>
                  </a:lnTo>
                  <a:cubicBezTo>
                    <a:pt x="375299" y="212939"/>
                    <a:pt x="313882" y="274356"/>
                    <a:pt x="238121" y="274356"/>
                  </a:cubicBezTo>
                  <a:lnTo>
                    <a:pt x="137178" y="274356"/>
                  </a:lnTo>
                  <a:cubicBezTo>
                    <a:pt x="61417" y="274356"/>
                    <a:pt x="0" y="212939"/>
                    <a:pt x="0" y="137178"/>
                  </a:cubicBezTo>
                  <a:lnTo>
                    <a:pt x="0" y="137178"/>
                  </a:lnTo>
                  <a:cubicBezTo>
                    <a:pt x="0" y="61417"/>
                    <a:pt x="61417" y="0"/>
                    <a:pt x="137178" y="0"/>
                  </a:cubicBezTo>
                  <a:close/>
                </a:path>
              </a:pathLst>
            </a:custGeom>
            <a:solidFill>
              <a:srgbClr val="00247D"/>
            </a:solidFill>
          </p:spPr>
        </p:sp>
        <p:sp>
          <p:nvSpPr>
            <p:cNvPr name="TextBox 8" id="8"/>
            <p:cNvSpPr txBox="true"/>
            <p:nvPr/>
          </p:nvSpPr>
          <p:spPr>
            <a:xfrm>
              <a:off x="0" y="-66675"/>
              <a:ext cx="375299" cy="341031"/>
            </a:xfrm>
            <a:prstGeom prst="rect">
              <a:avLst/>
            </a:prstGeom>
          </p:spPr>
          <p:txBody>
            <a:bodyPr anchor="ctr" rtlCol="false" tIns="50800" lIns="50800" bIns="50800" rIns="50800"/>
            <a:lstStyle/>
            <a:p>
              <a:pPr algn="ctr">
                <a:lnSpc>
                  <a:spcPts val="3622"/>
                </a:lnSpc>
              </a:pPr>
            </a:p>
          </p:txBody>
        </p:sp>
      </p:grpSp>
      <p:grpSp>
        <p:nvGrpSpPr>
          <p:cNvPr name="Group 9" id="9"/>
          <p:cNvGrpSpPr/>
          <p:nvPr/>
        </p:nvGrpSpPr>
        <p:grpSpPr>
          <a:xfrm rot="0">
            <a:off x="508936" y="4980453"/>
            <a:ext cx="657980" cy="627137"/>
            <a:chOff x="0" y="0"/>
            <a:chExt cx="812800" cy="774700"/>
          </a:xfrm>
        </p:grpSpPr>
        <p:sp>
          <p:nvSpPr>
            <p:cNvPr name="Freeform 10" id="10"/>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11" id="11"/>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sp>
        <p:nvSpPr>
          <p:cNvPr name="Freeform 12" id="12"/>
          <p:cNvSpPr/>
          <p:nvPr/>
        </p:nvSpPr>
        <p:spPr>
          <a:xfrm flipH="false" flipV="false" rot="0">
            <a:off x="-358084" y="-384384"/>
            <a:ext cx="19004168" cy="3159443"/>
          </a:xfrm>
          <a:custGeom>
            <a:avLst/>
            <a:gdLst/>
            <a:ahLst/>
            <a:cxnLst/>
            <a:rect r="r" b="b" t="t" l="l"/>
            <a:pathLst>
              <a:path h="3159443" w="19004168">
                <a:moveTo>
                  <a:pt x="0" y="0"/>
                </a:moveTo>
                <a:lnTo>
                  <a:pt x="19004168" y="0"/>
                </a:lnTo>
                <a:lnTo>
                  <a:pt x="19004168" y="3159443"/>
                </a:lnTo>
                <a:lnTo>
                  <a:pt x="0" y="3159443"/>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3969559" y="1109612"/>
            <a:ext cx="10348882" cy="747903"/>
          </a:xfrm>
          <a:prstGeom prst="rect">
            <a:avLst/>
          </a:prstGeom>
        </p:spPr>
        <p:txBody>
          <a:bodyPr anchor="t" rtlCol="false" tIns="0" lIns="0" bIns="0" rIns="0">
            <a:spAutoFit/>
          </a:bodyPr>
          <a:lstStyle/>
          <a:p>
            <a:pPr algn="ctr" marL="0" indent="0" lvl="0">
              <a:lnSpc>
                <a:spcPts val="5016"/>
              </a:lnSpc>
            </a:pPr>
            <a:r>
              <a:rPr lang="en-US" b="true" sz="4400" spc="272">
                <a:solidFill>
                  <a:srgbClr val="FBF8E9"/>
                </a:solidFill>
                <a:latin typeface="Heading Now 71-78 Bold"/>
                <a:ea typeface="Heading Now 71-78 Bold"/>
                <a:cs typeface="Heading Now 71-78 Bold"/>
                <a:sym typeface="Heading Now 71-78 Bold"/>
              </a:rPr>
              <a:t>Formación</a:t>
            </a:r>
          </a:p>
        </p:txBody>
      </p:sp>
      <p:sp>
        <p:nvSpPr>
          <p:cNvPr name="TextBox 14" id="14"/>
          <p:cNvSpPr txBox="true"/>
          <p:nvPr/>
        </p:nvSpPr>
        <p:spPr>
          <a:xfrm rot="0">
            <a:off x="4472466" y="1790840"/>
            <a:ext cx="9343068" cy="568071"/>
          </a:xfrm>
          <a:prstGeom prst="rect">
            <a:avLst/>
          </a:prstGeom>
        </p:spPr>
        <p:txBody>
          <a:bodyPr anchor="t" rtlCol="false" tIns="0" lIns="0" bIns="0" rIns="0">
            <a:spAutoFit/>
          </a:bodyPr>
          <a:lstStyle/>
          <a:p>
            <a:pPr algn="ctr" marL="0" indent="0" lvl="0">
              <a:lnSpc>
                <a:spcPts val="3761"/>
              </a:lnSpc>
            </a:pPr>
            <a:r>
              <a:rPr lang="en-US" b="true" sz="3300" spc="204">
                <a:solidFill>
                  <a:srgbClr val="FBF8E9"/>
                </a:solidFill>
                <a:latin typeface="Heading Now 71-78 Bold"/>
                <a:ea typeface="Heading Now 71-78 Bold"/>
                <a:cs typeface="Heading Now 71-78 Bold"/>
                <a:sym typeface="Heading Now 71-78 Bold"/>
              </a:rPr>
              <a:t>Venezuela y el Autoritarismo</a:t>
            </a:r>
          </a:p>
        </p:txBody>
      </p:sp>
      <p:sp>
        <p:nvSpPr>
          <p:cNvPr name="TextBox 15" id="15"/>
          <p:cNvSpPr txBox="true"/>
          <p:nvPr/>
        </p:nvSpPr>
        <p:spPr>
          <a:xfrm rot="0">
            <a:off x="1357690" y="4809909"/>
            <a:ext cx="15572620" cy="2174875"/>
          </a:xfrm>
          <a:prstGeom prst="rect">
            <a:avLst/>
          </a:prstGeom>
        </p:spPr>
        <p:txBody>
          <a:bodyPr anchor="t" rtlCol="false" tIns="0" lIns="0" bIns="0" rIns="0">
            <a:spAutoFit/>
          </a:bodyPr>
          <a:lstStyle/>
          <a:p>
            <a:pPr algn="l">
              <a:lnSpc>
                <a:spcPts val="3499"/>
              </a:lnSpc>
            </a:pPr>
            <a:r>
              <a:rPr lang="en-US" sz="2499" spc="27">
                <a:solidFill>
                  <a:srgbClr val="FBF8E9"/>
                </a:solidFill>
                <a:latin typeface="Garet"/>
                <a:ea typeface="Garet"/>
                <a:cs typeface="Garet"/>
                <a:sym typeface="Garet"/>
              </a:rPr>
              <a:t>La mayoría coincide en que la llegada de Maduro al poder y los cambios politicos posteriors fueron clara demostración del fracaso de la democracia (Munck &amp; Luna, 2022).</a:t>
            </a:r>
          </a:p>
          <a:p>
            <a:pPr algn="l" marL="539749" indent="-269875" lvl="1">
              <a:lnSpc>
                <a:spcPts val="3499"/>
              </a:lnSpc>
              <a:buFont typeface="Arial"/>
              <a:buChar char="•"/>
            </a:pPr>
            <a:r>
              <a:rPr lang="en-US" sz="2499" spc="27">
                <a:solidFill>
                  <a:srgbClr val="FBF8E9"/>
                </a:solidFill>
                <a:latin typeface="Garet"/>
                <a:ea typeface="Garet"/>
                <a:cs typeface="Garet"/>
                <a:sym typeface="Garet"/>
              </a:rPr>
              <a:t>Utilizacion del poder judicial para eliminar el poder legislativo </a:t>
            </a:r>
          </a:p>
          <a:p>
            <a:pPr algn="l" marL="539749" indent="-269875" lvl="1">
              <a:lnSpc>
                <a:spcPts val="3499"/>
              </a:lnSpc>
              <a:buFont typeface="Arial"/>
              <a:buChar char="•"/>
            </a:pPr>
            <a:r>
              <a:rPr lang="en-US" sz="2499" spc="27">
                <a:solidFill>
                  <a:srgbClr val="FBF8E9"/>
                </a:solidFill>
                <a:latin typeface="Garet"/>
                <a:ea typeface="Garet"/>
                <a:cs typeface="Garet"/>
                <a:sym typeface="Garet"/>
              </a:rPr>
              <a:t>Interferencia con elecciones libres y justas. </a:t>
            </a:r>
          </a:p>
          <a:p>
            <a:pPr algn="l">
              <a:lnSpc>
                <a:spcPts val="3499"/>
              </a:lnSpc>
              <a:spcBef>
                <a:spcPct val="0"/>
              </a:spcBef>
            </a:pPr>
          </a:p>
        </p:txBody>
      </p:sp>
      <p:grpSp>
        <p:nvGrpSpPr>
          <p:cNvPr name="Group 16" id="16"/>
          <p:cNvGrpSpPr/>
          <p:nvPr/>
        </p:nvGrpSpPr>
        <p:grpSpPr>
          <a:xfrm rot="0">
            <a:off x="508936" y="6984784"/>
            <a:ext cx="657980" cy="627137"/>
            <a:chOff x="0" y="0"/>
            <a:chExt cx="812800" cy="774700"/>
          </a:xfrm>
        </p:grpSpPr>
        <p:sp>
          <p:nvSpPr>
            <p:cNvPr name="Freeform 17" id="1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18" id="18"/>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sp>
        <p:nvSpPr>
          <p:cNvPr name="TextBox 19" id="19"/>
          <p:cNvSpPr txBox="true"/>
          <p:nvPr/>
        </p:nvSpPr>
        <p:spPr>
          <a:xfrm rot="0">
            <a:off x="1166916" y="6937159"/>
            <a:ext cx="15719808" cy="3489325"/>
          </a:xfrm>
          <a:prstGeom prst="rect">
            <a:avLst/>
          </a:prstGeom>
        </p:spPr>
        <p:txBody>
          <a:bodyPr anchor="t" rtlCol="false" tIns="0" lIns="0" bIns="0" rIns="0">
            <a:spAutoFit/>
          </a:bodyPr>
          <a:lstStyle/>
          <a:p>
            <a:pPr algn="ctr">
              <a:lnSpc>
                <a:spcPts val="3499"/>
              </a:lnSpc>
            </a:pPr>
            <a:r>
              <a:rPr lang="en-US" sz="2499" spc="27">
                <a:solidFill>
                  <a:srgbClr val="FBF8E9"/>
                </a:solidFill>
                <a:latin typeface="Garet"/>
                <a:ea typeface="Garet"/>
                <a:cs typeface="Garet"/>
                <a:sym typeface="Garet"/>
              </a:rPr>
              <a:t>Es precisamente cuando el estado de la democracia parece estar en peligro, que aumenta la atención sobre la belleza femenina: </a:t>
            </a:r>
          </a:p>
          <a:p>
            <a:pPr algn="ctr" marL="1079499" indent="-359833" lvl="2">
              <a:lnSpc>
                <a:spcPts val="3499"/>
              </a:lnSpc>
              <a:buFont typeface="Arial"/>
              <a:buChar char="⚬"/>
            </a:pPr>
            <a:r>
              <a:rPr lang="en-US" sz="2499" spc="27">
                <a:solidFill>
                  <a:srgbClr val="FBF8E9"/>
                </a:solidFill>
                <a:latin typeface="Garet"/>
                <a:ea typeface="Garet"/>
                <a:cs typeface="Garet"/>
                <a:sym typeface="Garet"/>
              </a:rPr>
              <a:t>U</a:t>
            </a:r>
            <a:r>
              <a:rPr lang="en-US" sz="2499" spc="27">
                <a:solidFill>
                  <a:srgbClr val="FBF8E9"/>
                </a:solidFill>
                <a:latin typeface="Garet"/>
                <a:ea typeface="Garet"/>
                <a:cs typeface="Garet"/>
                <a:sym typeface="Garet"/>
              </a:rPr>
              <a:t>n estudio de 30 países, informa que Venezuela presentaba los índices más altos de vanidad: el 6</a:t>
            </a:r>
            <a:r>
              <a:rPr lang="en-US" b="true" sz="2499" spc="27">
                <a:solidFill>
                  <a:srgbClr val="FBF8E9"/>
                </a:solidFill>
                <a:latin typeface="Garet Bold"/>
                <a:ea typeface="Garet Bold"/>
                <a:cs typeface="Garet Bold"/>
                <a:sym typeface="Garet Bold"/>
              </a:rPr>
              <a:t>5% de las mujeres y el 47% de los hombres</a:t>
            </a:r>
            <a:r>
              <a:rPr lang="en-US" sz="2499" spc="27">
                <a:solidFill>
                  <a:srgbClr val="FBF8E9"/>
                </a:solidFill>
                <a:latin typeface="Garet"/>
                <a:ea typeface="Garet"/>
                <a:cs typeface="Garet"/>
                <a:sym typeface="Garet"/>
              </a:rPr>
              <a:t> afirmaron pensar constantemente en su apariencia. </a:t>
            </a:r>
          </a:p>
          <a:p>
            <a:pPr algn="ctr" marL="1079499" indent="-359833" lvl="2">
              <a:lnSpc>
                <a:spcPts val="3499"/>
              </a:lnSpc>
              <a:buFont typeface="Arial"/>
              <a:buChar char="⚬"/>
            </a:pPr>
            <a:r>
              <a:rPr lang="en-US" sz="2499" spc="27">
                <a:solidFill>
                  <a:srgbClr val="FBF8E9"/>
                </a:solidFill>
                <a:latin typeface="Garet"/>
                <a:ea typeface="Garet"/>
                <a:cs typeface="Garet"/>
                <a:sym typeface="Garet"/>
              </a:rPr>
              <a:t>Esto era superior al promedio mundial, </a:t>
            </a:r>
            <a:r>
              <a:rPr lang="en-US" b="true" sz="2499" spc="27">
                <a:solidFill>
                  <a:srgbClr val="FBF8E9"/>
                </a:solidFill>
                <a:latin typeface="Garet Bold"/>
                <a:ea typeface="Garet Bold"/>
                <a:cs typeface="Garet Bold"/>
                <a:sym typeface="Garet Bold"/>
              </a:rPr>
              <a:t>que se sitúa en el 23% y el 16%, respectivamente</a:t>
            </a:r>
            <a:r>
              <a:rPr lang="en-US" sz="2499" spc="27">
                <a:solidFill>
                  <a:srgbClr val="FBF8E9"/>
                </a:solidFill>
                <a:latin typeface="Garet"/>
                <a:ea typeface="Garet"/>
                <a:cs typeface="Garet"/>
                <a:sym typeface="Garet"/>
              </a:rPr>
              <a:t> (Roper, 1999).</a:t>
            </a:r>
          </a:p>
          <a:p>
            <a:pPr algn="ctr">
              <a:lnSpc>
                <a:spcPts val="34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247D"/>
        </a:solidFill>
      </p:bgPr>
    </p:bg>
    <p:spTree>
      <p:nvGrpSpPr>
        <p:cNvPr id="1" name=""/>
        <p:cNvGrpSpPr/>
        <p:nvPr/>
      </p:nvGrpSpPr>
      <p:grpSpPr>
        <a:xfrm>
          <a:off x="0" y="0"/>
          <a:ext cx="0" cy="0"/>
          <a:chOff x="0" y="0"/>
          <a:chExt cx="0" cy="0"/>
        </a:xfrm>
      </p:grpSpPr>
      <p:sp>
        <p:nvSpPr>
          <p:cNvPr name="Freeform 2" id="2"/>
          <p:cNvSpPr/>
          <p:nvPr/>
        </p:nvSpPr>
        <p:spPr>
          <a:xfrm flipH="false" flipV="false" rot="0">
            <a:off x="-358084" y="-557214"/>
            <a:ext cx="19004168" cy="3159443"/>
          </a:xfrm>
          <a:custGeom>
            <a:avLst/>
            <a:gdLst/>
            <a:ahLst/>
            <a:cxnLst/>
            <a:rect r="r" b="b" t="t" l="l"/>
            <a:pathLst>
              <a:path h="3159443" w="19004168">
                <a:moveTo>
                  <a:pt x="0" y="0"/>
                </a:moveTo>
                <a:lnTo>
                  <a:pt x="19004168" y="0"/>
                </a:lnTo>
                <a:lnTo>
                  <a:pt x="19004168" y="3159442"/>
                </a:lnTo>
                <a:lnTo>
                  <a:pt x="0" y="3159442"/>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6833" y="2602228"/>
            <a:ext cx="657980" cy="627137"/>
            <a:chOff x="0" y="0"/>
            <a:chExt cx="812800" cy="774700"/>
          </a:xfrm>
        </p:grpSpPr>
        <p:sp>
          <p:nvSpPr>
            <p:cNvPr name="Freeform 4" id="4"/>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5" id="5"/>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grpSp>
        <p:nvGrpSpPr>
          <p:cNvPr name="Group 6" id="6"/>
          <p:cNvGrpSpPr/>
          <p:nvPr/>
        </p:nvGrpSpPr>
        <p:grpSpPr>
          <a:xfrm rot="-275321">
            <a:off x="974198" y="6110465"/>
            <a:ext cx="1424963" cy="1041696"/>
            <a:chOff x="0" y="0"/>
            <a:chExt cx="375299" cy="274356"/>
          </a:xfrm>
        </p:grpSpPr>
        <p:sp>
          <p:nvSpPr>
            <p:cNvPr name="Freeform 7" id="7"/>
            <p:cNvSpPr/>
            <p:nvPr/>
          </p:nvSpPr>
          <p:spPr>
            <a:xfrm flipH="false" flipV="false" rot="0">
              <a:off x="0" y="0"/>
              <a:ext cx="375299" cy="274356"/>
            </a:xfrm>
            <a:custGeom>
              <a:avLst/>
              <a:gdLst/>
              <a:ahLst/>
              <a:cxnLst/>
              <a:rect r="r" b="b" t="t" l="l"/>
              <a:pathLst>
                <a:path h="274356" w="375299">
                  <a:moveTo>
                    <a:pt x="137178" y="0"/>
                  </a:moveTo>
                  <a:lnTo>
                    <a:pt x="238121" y="0"/>
                  </a:lnTo>
                  <a:cubicBezTo>
                    <a:pt x="313882" y="0"/>
                    <a:pt x="375299" y="61417"/>
                    <a:pt x="375299" y="137178"/>
                  </a:cubicBezTo>
                  <a:lnTo>
                    <a:pt x="375299" y="137178"/>
                  </a:lnTo>
                  <a:cubicBezTo>
                    <a:pt x="375299" y="212939"/>
                    <a:pt x="313882" y="274356"/>
                    <a:pt x="238121" y="274356"/>
                  </a:cubicBezTo>
                  <a:lnTo>
                    <a:pt x="137178" y="274356"/>
                  </a:lnTo>
                  <a:cubicBezTo>
                    <a:pt x="61417" y="274356"/>
                    <a:pt x="0" y="212939"/>
                    <a:pt x="0" y="137178"/>
                  </a:cubicBezTo>
                  <a:lnTo>
                    <a:pt x="0" y="137178"/>
                  </a:lnTo>
                  <a:cubicBezTo>
                    <a:pt x="0" y="61417"/>
                    <a:pt x="61417" y="0"/>
                    <a:pt x="137178" y="0"/>
                  </a:cubicBezTo>
                  <a:close/>
                </a:path>
              </a:pathLst>
            </a:custGeom>
            <a:solidFill>
              <a:srgbClr val="00247D"/>
            </a:solidFill>
          </p:spPr>
        </p:sp>
        <p:sp>
          <p:nvSpPr>
            <p:cNvPr name="TextBox 8" id="8"/>
            <p:cNvSpPr txBox="true"/>
            <p:nvPr/>
          </p:nvSpPr>
          <p:spPr>
            <a:xfrm>
              <a:off x="0" y="-66675"/>
              <a:ext cx="375299" cy="341031"/>
            </a:xfrm>
            <a:prstGeom prst="rect">
              <a:avLst/>
            </a:prstGeom>
          </p:spPr>
          <p:txBody>
            <a:bodyPr anchor="ctr" rtlCol="false" tIns="50800" lIns="50800" bIns="50800" rIns="50800"/>
            <a:lstStyle/>
            <a:p>
              <a:pPr algn="ctr">
                <a:lnSpc>
                  <a:spcPts val="3622"/>
                </a:lnSpc>
              </a:pPr>
            </a:p>
          </p:txBody>
        </p:sp>
      </p:grpSp>
      <p:grpSp>
        <p:nvGrpSpPr>
          <p:cNvPr name="Group 9" id="9"/>
          <p:cNvGrpSpPr/>
          <p:nvPr/>
        </p:nvGrpSpPr>
        <p:grpSpPr>
          <a:xfrm rot="0">
            <a:off x="276833" y="7796529"/>
            <a:ext cx="657980" cy="627137"/>
            <a:chOff x="0" y="0"/>
            <a:chExt cx="812800" cy="774700"/>
          </a:xfrm>
        </p:grpSpPr>
        <p:sp>
          <p:nvSpPr>
            <p:cNvPr name="Freeform 10" id="10"/>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11" id="11"/>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sp>
        <p:nvSpPr>
          <p:cNvPr name="Freeform 12" id="12"/>
          <p:cNvSpPr/>
          <p:nvPr/>
        </p:nvSpPr>
        <p:spPr>
          <a:xfrm flipH="false" flipV="false" rot="0">
            <a:off x="10962516" y="2775059"/>
            <a:ext cx="7172440" cy="3452903"/>
          </a:xfrm>
          <a:custGeom>
            <a:avLst/>
            <a:gdLst/>
            <a:ahLst/>
            <a:cxnLst/>
            <a:rect r="r" b="b" t="t" l="l"/>
            <a:pathLst>
              <a:path h="3452903" w="7172440">
                <a:moveTo>
                  <a:pt x="0" y="0"/>
                </a:moveTo>
                <a:lnTo>
                  <a:pt x="7172440" y="0"/>
                </a:lnTo>
                <a:lnTo>
                  <a:pt x="7172440" y="3452903"/>
                </a:lnTo>
                <a:lnTo>
                  <a:pt x="0" y="3452903"/>
                </a:lnTo>
                <a:lnTo>
                  <a:pt x="0" y="0"/>
                </a:lnTo>
                <a:close/>
              </a:path>
            </a:pathLst>
          </a:custGeom>
          <a:blipFill>
            <a:blip r:embed="rId4"/>
            <a:stretch>
              <a:fillRect l="0" t="0" r="0" b="0"/>
            </a:stretch>
          </a:blipFill>
        </p:spPr>
      </p:sp>
      <p:sp>
        <p:nvSpPr>
          <p:cNvPr name="TextBox 13" id="13"/>
          <p:cNvSpPr txBox="true"/>
          <p:nvPr/>
        </p:nvSpPr>
        <p:spPr>
          <a:xfrm rot="0">
            <a:off x="934813" y="2554603"/>
            <a:ext cx="10027703" cy="5251450"/>
          </a:xfrm>
          <a:prstGeom prst="rect">
            <a:avLst/>
          </a:prstGeom>
        </p:spPr>
        <p:txBody>
          <a:bodyPr anchor="t" rtlCol="false" tIns="0" lIns="0" bIns="0" rIns="0">
            <a:spAutoFit/>
          </a:bodyPr>
          <a:lstStyle/>
          <a:p>
            <a:pPr algn="ctr">
              <a:lnSpc>
                <a:spcPts val="3499"/>
              </a:lnSpc>
            </a:pPr>
            <a:r>
              <a:rPr lang="en-US" sz="2499" spc="27">
                <a:solidFill>
                  <a:srgbClr val="FBF8E9"/>
                </a:solidFill>
                <a:latin typeface="Garet"/>
                <a:ea typeface="Garet"/>
                <a:cs typeface="Garet"/>
                <a:sym typeface="Garet"/>
              </a:rPr>
              <a:t> Un ‘Petroestado’</a:t>
            </a:r>
          </a:p>
          <a:p>
            <a:pPr algn="l">
              <a:lnSpc>
                <a:spcPts val="3499"/>
              </a:lnSpc>
            </a:pPr>
            <a:r>
              <a:rPr lang="en-US" sz="2499" spc="27">
                <a:solidFill>
                  <a:srgbClr val="FBF8E9"/>
                </a:solidFill>
                <a:latin typeface="Garet"/>
                <a:ea typeface="Garet"/>
                <a:cs typeface="Garet"/>
                <a:sym typeface="Garet"/>
              </a:rPr>
              <a:t>La denominación de "petroestado" es imprecisa:</a:t>
            </a:r>
          </a:p>
          <a:p>
            <a:pPr algn="l">
              <a:lnSpc>
                <a:spcPts val="1399"/>
              </a:lnSpc>
            </a:pPr>
            <a:r>
              <a:rPr lang="en-US" sz="999" spc="10">
                <a:solidFill>
                  <a:srgbClr val="FBF8E9"/>
                </a:solidFill>
                <a:latin typeface="Garet"/>
                <a:ea typeface="Garet"/>
                <a:cs typeface="Garet"/>
                <a:sym typeface="Garet"/>
              </a:rPr>
              <a:t> </a:t>
            </a:r>
          </a:p>
          <a:p>
            <a:pPr algn="l" marL="539749" indent="-269875" lvl="1">
              <a:lnSpc>
                <a:spcPts val="4249"/>
              </a:lnSpc>
              <a:buFont typeface="Arial"/>
              <a:buChar char="•"/>
            </a:pPr>
            <a:r>
              <a:rPr lang="en-US" sz="2499" spc="27">
                <a:solidFill>
                  <a:srgbClr val="FBF8E9"/>
                </a:solidFill>
                <a:latin typeface="Garet"/>
                <a:ea typeface="Garet"/>
                <a:cs typeface="Garet"/>
                <a:sym typeface="Garet"/>
              </a:rPr>
              <a:t>“los </a:t>
            </a:r>
            <a:r>
              <a:rPr lang="en-US" b="true" sz="2499" spc="27">
                <a:solidFill>
                  <a:srgbClr val="FBF8E9"/>
                </a:solidFill>
                <a:latin typeface="Garet Bold"/>
                <a:ea typeface="Garet Bold"/>
                <a:cs typeface="Garet Bold"/>
                <a:sym typeface="Garet Bold"/>
              </a:rPr>
              <a:t>ingresos públicos dependen</a:t>
            </a:r>
            <a:r>
              <a:rPr lang="en-US" sz="2499" spc="27">
                <a:solidFill>
                  <a:srgbClr val="FBF8E9"/>
                </a:solidFill>
                <a:latin typeface="Garet"/>
                <a:ea typeface="Garet"/>
                <a:cs typeface="Garet"/>
                <a:sym typeface="Garet"/>
              </a:rPr>
              <a:t> en gran medida de la </a:t>
            </a:r>
            <a:r>
              <a:rPr lang="en-US" b="true" sz="2499" spc="27">
                <a:solidFill>
                  <a:srgbClr val="FBF8E9"/>
                </a:solidFill>
                <a:latin typeface="Garet Bold"/>
                <a:ea typeface="Garet Bold"/>
                <a:cs typeface="Garet Bold"/>
                <a:sym typeface="Garet Bold"/>
              </a:rPr>
              <a:t>exportación de petróleo</a:t>
            </a:r>
            <a:r>
              <a:rPr lang="en-US" sz="2499" spc="27">
                <a:solidFill>
                  <a:srgbClr val="FBF8E9"/>
                </a:solidFill>
                <a:latin typeface="Garet"/>
                <a:ea typeface="Garet"/>
                <a:cs typeface="Garet"/>
                <a:sym typeface="Garet"/>
              </a:rPr>
              <a:t> y gas natural”</a:t>
            </a:r>
          </a:p>
          <a:p>
            <a:pPr algn="l" marL="539749" indent="-269875" lvl="1">
              <a:lnSpc>
                <a:spcPts val="4249"/>
              </a:lnSpc>
              <a:buFont typeface="Arial"/>
              <a:buChar char="•"/>
            </a:pPr>
            <a:r>
              <a:rPr lang="en-US" sz="2499" spc="27">
                <a:solidFill>
                  <a:srgbClr val="FBF8E9"/>
                </a:solidFill>
                <a:latin typeface="Garet"/>
                <a:ea typeface="Garet"/>
                <a:cs typeface="Garet"/>
                <a:sym typeface="Garet"/>
              </a:rPr>
              <a:t> “el </a:t>
            </a:r>
            <a:r>
              <a:rPr lang="en-US" b="true" sz="2499" spc="27">
                <a:solidFill>
                  <a:srgbClr val="FBF8E9"/>
                </a:solidFill>
                <a:latin typeface="Garet Bold"/>
                <a:ea typeface="Garet Bold"/>
                <a:cs typeface="Garet Bold"/>
                <a:sym typeface="Garet Bold"/>
              </a:rPr>
              <a:t>poder</a:t>
            </a:r>
            <a:r>
              <a:rPr lang="en-US" sz="2499" spc="27">
                <a:solidFill>
                  <a:srgbClr val="FBF8E9"/>
                </a:solidFill>
                <a:latin typeface="Garet"/>
                <a:ea typeface="Garet"/>
                <a:cs typeface="Garet"/>
                <a:sym typeface="Garet"/>
              </a:rPr>
              <a:t> económico y político está </a:t>
            </a:r>
            <a:r>
              <a:rPr lang="en-US" b="true" sz="2499" spc="27">
                <a:solidFill>
                  <a:srgbClr val="FBF8E9"/>
                </a:solidFill>
                <a:latin typeface="Garet Bold"/>
                <a:ea typeface="Garet Bold"/>
                <a:cs typeface="Garet Bold"/>
                <a:sym typeface="Garet Bold"/>
              </a:rPr>
              <a:t>muy concentrado en una élite minoritaria”</a:t>
            </a:r>
          </a:p>
          <a:p>
            <a:pPr algn="l" marL="539749" indent="-269875" lvl="1">
              <a:lnSpc>
                <a:spcPts val="4249"/>
              </a:lnSpc>
              <a:buFont typeface="Arial"/>
              <a:buChar char="•"/>
            </a:pPr>
            <a:r>
              <a:rPr lang="en-US" sz="2499" spc="27">
                <a:solidFill>
                  <a:srgbClr val="FBF8E9"/>
                </a:solidFill>
                <a:latin typeface="Garet"/>
                <a:ea typeface="Garet"/>
                <a:cs typeface="Garet"/>
                <a:sym typeface="Garet"/>
              </a:rPr>
              <a:t>“las </a:t>
            </a:r>
            <a:r>
              <a:rPr lang="en-US" b="true" sz="2499" spc="27">
                <a:solidFill>
                  <a:srgbClr val="FBF8E9"/>
                </a:solidFill>
                <a:latin typeface="Garet Bold"/>
                <a:ea typeface="Garet Bold"/>
                <a:cs typeface="Garet Bold"/>
                <a:sym typeface="Garet Bold"/>
              </a:rPr>
              <a:t>instituciones políticas son débiles</a:t>
            </a:r>
            <a:r>
              <a:rPr lang="en-US" sz="2499" spc="27">
                <a:solidFill>
                  <a:srgbClr val="FBF8E9"/>
                </a:solidFill>
                <a:latin typeface="Garet"/>
                <a:ea typeface="Garet"/>
                <a:cs typeface="Garet"/>
                <a:sym typeface="Garet"/>
              </a:rPr>
              <a:t> y no rinden cuentas, y la </a:t>
            </a:r>
            <a:r>
              <a:rPr lang="en-US" b="true" sz="2499" spc="27">
                <a:solidFill>
                  <a:srgbClr val="FBF8E9"/>
                </a:solidFill>
                <a:latin typeface="Garet Bold"/>
                <a:ea typeface="Garet Bold"/>
                <a:cs typeface="Garet Bold"/>
                <a:sym typeface="Garet Bold"/>
              </a:rPr>
              <a:t>corrupción está muy extendida</a:t>
            </a:r>
            <a:r>
              <a:rPr lang="en-US" sz="2499" spc="27">
                <a:solidFill>
                  <a:srgbClr val="FBF8E9"/>
                </a:solidFill>
                <a:latin typeface="Garet"/>
                <a:ea typeface="Garet"/>
                <a:cs typeface="Garet"/>
                <a:sym typeface="Garet"/>
              </a:rPr>
              <a:t>” (Roy &amp; Cheatham, 2024). </a:t>
            </a:r>
          </a:p>
          <a:p>
            <a:pPr algn="l">
              <a:lnSpc>
                <a:spcPts val="4249"/>
              </a:lnSpc>
            </a:pPr>
          </a:p>
        </p:txBody>
      </p:sp>
      <p:sp>
        <p:nvSpPr>
          <p:cNvPr name="TextBox 14" id="14"/>
          <p:cNvSpPr txBox="true"/>
          <p:nvPr/>
        </p:nvSpPr>
        <p:spPr>
          <a:xfrm rot="0">
            <a:off x="3969559" y="942975"/>
            <a:ext cx="10348882" cy="747903"/>
          </a:xfrm>
          <a:prstGeom prst="rect">
            <a:avLst/>
          </a:prstGeom>
        </p:spPr>
        <p:txBody>
          <a:bodyPr anchor="t" rtlCol="false" tIns="0" lIns="0" bIns="0" rIns="0">
            <a:spAutoFit/>
          </a:bodyPr>
          <a:lstStyle/>
          <a:p>
            <a:pPr algn="ctr" marL="0" indent="0" lvl="0">
              <a:lnSpc>
                <a:spcPts val="5016"/>
              </a:lnSpc>
            </a:pPr>
            <a:r>
              <a:rPr lang="en-US" b="true" sz="4400" spc="272">
                <a:solidFill>
                  <a:srgbClr val="FBF8E9"/>
                </a:solidFill>
                <a:latin typeface="Heading Now 71-78 Bold"/>
                <a:ea typeface="Heading Now 71-78 Bold"/>
                <a:cs typeface="Heading Now 71-78 Bold"/>
                <a:sym typeface="Heading Now 71-78 Bold"/>
              </a:rPr>
              <a:t>Formación</a:t>
            </a:r>
          </a:p>
        </p:txBody>
      </p:sp>
      <p:sp>
        <p:nvSpPr>
          <p:cNvPr name="TextBox 15" id="15"/>
          <p:cNvSpPr txBox="true"/>
          <p:nvPr/>
        </p:nvSpPr>
        <p:spPr>
          <a:xfrm rot="0">
            <a:off x="11604745" y="6301748"/>
            <a:ext cx="5887981" cy="621030"/>
          </a:xfrm>
          <a:prstGeom prst="rect">
            <a:avLst/>
          </a:prstGeom>
        </p:spPr>
        <p:txBody>
          <a:bodyPr anchor="t" rtlCol="false" tIns="0" lIns="0" bIns="0" rIns="0">
            <a:spAutoFit/>
          </a:bodyPr>
          <a:lstStyle/>
          <a:p>
            <a:pPr algn="ctr">
              <a:lnSpc>
                <a:spcPts val="2520"/>
              </a:lnSpc>
            </a:pPr>
            <a:r>
              <a:rPr lang="en-US" sz="1800" b="true">
                <a:solidFill>
                  <a:srgbClr val="FBF8E9"/>
                </a:solidFill>
                <a:latin typeface="Garet Bold"/>
                <a:ea typeface="Garet Bold"/>
                <a:cs typeface="Garet Bold"/>
                <a:sym typeface="Garet Bold"/>
              </a:rPr>
              <a:t>Source: U.S. Energy Information Administration, Short Term Energy Outlook </a:t>
            </a:r>
          </a:p>
        </p:txBody>
      </p:sp>
      <p:sp>
        <p:nvSpPr>
          <p:cNvPr name="TextBox 16" id="16"/>
          <p:cNvSpPr txBox="true"/>
          <p:nvPr/>
        </p:nvSpPr>
        <p:spPr>
          <a:xfrm rot="0">
            <a:off x="1028700" y="7748904"/>
            <a:ext cx="16460166" cy="3317875"/>
          </a:xfrm>
          <a:prstGeom prst="rect">
            <a:avLst/>
          </a:prstGeom>
        </p:spPr>
        <p:txBody>
          <a:bodyPr anchor="t" rtlCol="false" tIns="0" lIns="0" bIns="0" rIns="0">
            <a:spAutoFit/>
          </a:bodyPr>
          <a:lstStyle/>
          <a:p>
            <a:pPr algn="l">
              <a:lnSpc>
                <a:spcPts val="3499"/>
              </a:lnSpc>
            </a:pPr>
            <a:r>
              <a:rPr lang="en-US" sz="2499" spc="27">
                <a:solidFill>
                  <a:srgbClr val="FBF8E9"/>
                </a:solidFill>
                <a:latin typeface="Garet"/>
                <a:ea typeface="Garet"/>
                <a:cs typeface="Garet"/>
                <a:sym typeface="Garet"/>
              </a:rPr>
              <a:t>La dependencia de Venezuela del petróleo ha dado lugar a una economía muy turbulenta:</a:t>
            </a:r>
          </a:p>
          <a:p>
            <a:pPr algn="l" marL="539749" indent="-269875" lvl="1">
              <a:lnSpc>
                <a:spcPts val="3999"/>
              </a:lnSpc>
              <a:buFont typeface="Arial"/>
              <a:buChar char="•"/>
            </a:pPr>
            <a:r>
              <a:rPr lang="en-US" sz="2499" spc="27">
                <a:solidFill>
                  <a:srgbClr val="FBF8E9"/>
                </a:solidFill>
                <a:latin typeface="Garet"/>
                <a:ea typeface="Garet"/>
                <a:cs typeface="Garet"/>
                <a:sym typeface="Garet"/>
              </a:rPr>
              <a:t> </a:t>
            </a:r>
            <a:r>
              <a:rPr lang="en-US" sz="2499" spc="27">
                <a:solidFill>
                  <a:srgbClr val="FBF8E9"/>
                </a:solidFill>
                <a:latin typeface="Garet"/>
                <a:ea typeface="Garet"/>
                <a:cs typeface="Garet"/>
                <a:sym typeface="Garet"/>
              </a:rPr>
              <a:t>“El producto interior bruto (PIB) de Venezuela se </a:t>
            </a:r>
            <a:r>
              <a:rPr lang="en-US" b="true" sz="2499" spc="27">
                <a:solidFill>
                  <a:srgbClr val="FBF8E9"/>
                </a:solidFill>
                <a:latin typeface="Garet Bold"/>
                <a:ea typeface="Garet Bold"/>
                <a:cs typeface="Garet Bold"/>
                <a:sym typeface="Garet Bold"/>
              </a:rPr>
              <a:t>redujo</a:t>
            </a:r>
            <a:r>
              <a:rPr lang="en-US" sz="2499" spc="27">
                <a:solidFill>
                  <a:srgbClr val="FBF8E9"/>
                </a:solidFill>
                <a:latin typeface="Garet"/>
                <a:ea typeface="Garet"/>
                <a:cs typeface="Garet"/>
                <a:sym typeface="Garet"/>
              </a:rPr>
              <a:t> en aproximadamente </a:t>
            </a:r>
            <a:r>
              <a:rPr lang="en-US" b="true" sz="2499" spc="27">
                <a:solidFill>
                  <a:srgbClr val="FBF8E9"/>
                </a:solidFill>
                <a:latin typeface="Garet Bold"/>
                <a:ea typeface="Garet Bold"/>
                <a:cs typeface="Garet Bold"/>
                <a:sym typeface="Garet Bold"/>
              </a:rPr>
              <a:t>3/4 partes entre 2014 y 2021</a:t>
            </a:r>
            <a:r>
              <a:rPr lang="en-US" sz="2499" spc="27">
                <a:solidFill>
                  <a:srgbClr val="FBF8E9"/>
                </a:solidFill>
                <a:latin typeface="Garet"/>
                <a:ea typeface="Garet"/>
                <a:cs typeface="Garet"/>
                <a:sym typeface="Garet"/>
              </a:rPr>
              <a:t>" (Roy &amp; Cheatham, 2024).</a:t>
            </a:r>
          </a:p>
          <a:p>
            <a:pPr algn="l" marL="539749" indent="-269875" lvl="1">
              <a:lnSpc>
                <a:spcPts val="3999"/>
              </a:lnSpc>
              <a:buFont typeface="Arial"/>
              <a:buChar char="•"/>
            </a:pPr>
            <a:r>
              <a:rPr lang="en-US" sz="2499" spc="27">
                <a:solidFill>
                  <a:srgbClr val="FBF8E9"/>
                </a:solidFill>
                <a:latin typeface="Garet"/>
                <a:ea typeface="Garet"/>
                <a:cs typeface="Garet"/>
                <a:sym typeface="Garet"/>
              </a:rPr>
              <a:t> “Ese año( </a:t>
            </a:r>
            <a:r>
              <a:rPr lang="en-US" b="true" sz="2499" spc="27">
                <a:solidFill>
                  <a:srgbClr val="FBF8E9"/>
                </a:solidFill>
                <a:latin typeface="Garet Bold"/>
                <a:ea typeface="Garet Bold"/>
                <a:cs typeface="Garet Bold"/>
                <a:sym typeface="Garet Bold"/>
              </a:rPr>
              <a:t>2013</a:t>
            </a:r>
            <a:r>
              <a:rPr lang="en-US" sz="2499" spc="27">
                <a:solidFill>
                  <a:srgbClr val="FBF8E9"/>
                </a:solidFill>
                <a:latin typeface="Garet"/>
                <a:ea typeface="Garet"/>
                <a:cs typeface="Garet"/>
                <a:sym typeface="Garet"/>
              </a:rPr>
              <a:t>) se extrajo un promedio de </a:t>
            </a:r>
            <a:r>
              <a:rPr lang="en-US" b="true" sz="2499" spc="27">
                <a:solidFill>
                  <a:srgbClr val="FBF8E9"/>
                </a:solidFill>
                <a:latin typeface="Garet Bold"/>
                <a:ea typeface="Garet Bold"/>
                <a:cs typeface="Garet Bold"/>
                <a:sym typeface="Garet Bold"/>
              </a:rPr>
              <a:t>2,4 millones de barriles diarios</a:t>
            </a:r>
            <a:r>
              <a:rPr lang="en-US" sz="2499" spc="27">
                <a:solidFill>
                  <a:srgbClr val="FBF8E9"/>
                </a:solidFill>
                <a:latin typeface="Garet"/>
                <a:ea typeface="Garet"/>
                <a:cs typeface="Garet"/>
                <a:sym typeface="Garet"/>
              </a:rPr>
              <a:t>, mientras que en </a:t>
            </a:r>
            <a:r>
              <a:rPr lang="en-US" b="true" sz="2499" spc="27">
                <a:solidFill>
                  <a:srgbClr val="FBF8E9"/>
                </a:solidFill>
                <a:latin typeface="Garet Bold"/>
                <a:ea typeface="Garet Bold"/>
                <a:cs typeface="Garet Bold"/>
                <a:sym typeface="Garet Bold"/>
              </a:rPr>
              <a:t>2022 </a:t>
            </a:r>
            <a:r>
              <a:rPr lang="en-US" sz="2499" spc="27">
                <a:solidFill>
                  <a:srgbClr val="FBF8E9"/>
                </a:solidFill>
                <a:latin typeface="Garet"/>
                <a:ea typeface="Garet"/>
                <a:cs typeface="Garet"/>
                <a:sym typeface="Garet"/>
              </a:rPr>
              <a:t>la cifra por día fue de </a:t>
            </a:r>
            <a:r>
              <a:rPr lang="en-US" b="true" sz="2499" spc="27">
                <a:solidFill>
                  <a:srgbClr val="FBF8E9"/>
                </a:solidFill>
                <a:latin typeface="Garet Bold"/>
                <a:ea typeface="Garet Bold"/>
                <a:cs typeface="Garet Bold"/>
                <a:sym typeface="Garet Bold"/>
              </a:rPr>
              <a:t>716.000</a:t>
            </a:r>
            <a:r>
              <a:rPr lang="en-US" sz="2499" spc="27">
                <a:solidFill>
                  <a:srgbClr val="FBF8E9"/>
                </a:solidFill>
                <a:latin typeface="Garet"/>
                <a:ea typeface="Garet"/>
                <a:cs typeface="Garet"/>
                <a:sym typeface="Garet"/>
              </a:rPr>
              <a:t>"(Zegarra, 2025)</a:t>
            </a:r>
          </a:p>
          <a:p>
            <a:pPr algn="ctr">
              <a:lnSpc>
                <a:spcPts val="3499"/>
              </a:lnSpc>
            </a:pPr>
          </a:p>
          <a:p>
            <a:pPr algn="ctr">
              <a:lnSpc>
                <a:spcPts val="3499"/>
              </a:lnSpc>
              <a:spcBef>
                <a:spcPct val="0"/>
              </a:spcBef>
            </a:pPr>
          </a:p>
        </p:txBody>
      </p:sp>
      <p:sp>
        <p:nvSpPr>
          <p:cNvPr name="TextBox 17" id="17"/>
          <p:cNvSpPr txBox="true"/>
          <p:nvPr/>
        </p:nvSpPr>
        <p:spPr>
          <a:xfrm rot="0">
            <a:off x="4472466" y="1790840"/>
            <a:ext cx="9343068" cy="568071"/>
          </a:xfrm>
          <a:prstGeom prst="rect">
            <a:avLst/>
          </a:prstGeom>
        </p:spPr>
        <p:txBody>
          <a:bodyPr anchor="t" rtlCol="false" tIns="0" lIns="0" bIns="0" rIns="0">
            <a:spAutoFit/>
          </a:bodyPr>
          <a:lstStyle/>
          <a:p>
            <a:pPr algn="ctr" marL="0" indent="0" lvl="0">
              <a:lnSpc>
                <a:spcPts val="3761"/>
              </a:lnSpc>
            </a:pPr>
            <a:r>
              <a:rPr lang="en-US" b="true" sz="3300" spc="204">
                <a:solidFill>
                  <a:srgbClr val="FBF8E9"/>
                </a:solidFill>
                <a:latin typeface="Heading Now 71-78 Bold"/>
                <a:ea typeface="Heading Now 71-78 Bold"/>
                <a:cs typeface="Heading Now 71-78 Bold"/>
                <a:sym typeface="Heading Now 71-78 Bold"/>
              </a:rPr>
              <a:t>Venezuela y el Autoritarismo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TextBox 2" id="2"/>
          <p:cNvSpPr txBox="true"/>
          <p:nvPr/>
        </p:nvSpPr>
        <p:spPr>
          <a:xfrm rot="0">
            <a:off x="3969559" y="611886"/>
            <a:ext cx="10348882" cy="747903"/>
          </a:xfrm>
          <a:prstGeom prst="rect">
            <a:avLst/>
          </a:prstGeom>
        </p:spPr>
        <p:txBody>
          <a:bodyPr anchor="t" rtlCol="false" tIns="0" lIns="0" bIns="0" rIns="0">
            <a:spAutoFit/>
          </a:bodyPr>
          <a:lstStyle/>
          <a:p>
            <a:pPr algn="ctr" marL="0" indent="0" lvl="0">
              <a:lnSpc>
                <a:spcPts val="5016"/>
              </a:lnSpc>
            </a:pPr>
            <a:r>
              <a:rPr lang="en-US" b="true" sz="4400" spc="272">
                <a:solidFill>
                  <a:srgbClr val="000000"/>
                </a:solidFill>
                <a:latin typeface="Heading Now 71-78 Bold"/>
                <a:ea typeface="Heading Now 71-78 Bold"/>
                <a:cs typeface="Heading Now 71-78 Bold"/>
                <a:sym typeface="Heading Now 71-78 Bold"/>
              </a:rPr>
              <a:t>Formación</a:t>
            </a:r>
          </a:p>
        </p:txBody>
      </p:sp>
      <p:sp>
        <p:nvSpPr>
          <p:cNvPr name="TextBox 3" id="3"/>
          <p:cNvSpPr txBox="true"/>
          <p:nvPr/>
        </p:nvSpPr>
        <p:spPr>
          <a:xfrm rot="0">
            <a:off x="5473707" y="1293114"/>
            <a:ext cx="7340587" cy="568071"/>
          </a:xfrm>
          <a:prstGeom prst="rect">
            <a:avLst/>
          </a:prstGeom>
        </p:spPr>
        <p:txBody>
          <a:bodyPr anchor="t" rtlCol="false" tIns="0" lIns="0" bIns="0" rIns="0">
            <a:spAutoFit/>
          </a:bodyPr>
          <a:lstStyle/>
          <a:p>
            <a:pPr algn="ctr" marL="0" indent="0" lvl="0">
              <a:lnSpc>
                <a:spcPts val="3761"/>
              </a:lnSpc>
            </a:pPr>
            <a:r>
              <a:rPr lang="en-US" b="true" sz="3300" spc="204">
                <a:solidFill>
                  <a:srgbClr val="000000"/>
                </a:solidFill>
                <a:latin typeface="Heading Now 71-78 Bold"/>
                <a:ea typeface="Heading Now 71-78 Bold"/>
                <a:cs typeface="Heading Now 71-78 Bold"/>
                <a:sym typeface="Heading Now 71-78 Bold"/>
              </a:rPr>
              <a:t>Colombia y el Narcotráfico</a:t>
            </a:r>
          </a:p>
        </p:txBody>
      </p:sp>
      <p:sp>
        <p:nvSpPr>
          <p:cNvPr name="TextBox 4" id="4"/>
          <p:cNvSpPr txBox="true"/>
          <p:nvPr/>
        </p:nvSpPr>
        <p:spPr>
          <a:xfrm rot="0">
            <a:off x="1286559" y="2385759"/>
            <a:ext cx="16136027" cy="6872541"/>
          </a:xfrm>
          <a:prstGeom prst="rect">
            <a:avLst/>
          </a:prstGeom>
        </p:spPr>
        <p:txBody>
          <a:bodyPr anchor="t" rtlCol="false" tIns="0" lIns="0" bIns="0" rIns="0">
            <a:spAutoFit/>
          </a:bodyPr>
          <a:lstStyle/>
          <a:p>
            <a:pPr algn="l" marL="431801" indent="-215900" lvl="1">
              <a:lnSpc>
                <a:spcPts val="3020"/>
              </a:lnSpc>
              <a:buFont typeface="Arial"/>
              <a:buChar char="•"/>
            </a:pPr>
            <a:r>
              <a:rPr lang="en-US" sz="2000" spc="22">
                <a:solidFill>
                  <a:srgbClr val="000000"/>
                </a:solidFill>
                <a:latin typeface="Garet"/>
                <a:ea typeface="Garet"/>
                <a:cs typeface="Garet"/>
                <a:sym typeface="Garet"/>
              </a:rPr>
              <a:t>Hay varios factores que influyeron el aumento del narcotráfico en Colombia entre los 70s y 80s:</a:t>
            </a:r>
          </a:p>
          <a:p>
            <a:pPr algn="l" marL="863601" indent="-287867" lvl="2">
              <a:lnSpc>
                <a:spcPts val="3020"/>
              </a:lnSpc>
              <a:buFont typeface="Arial"/>
              <a:buChar char="⚬"/>
            </a:pPr>
            <a:r>
              <a:rPr lang="en-US" sz="2000" spc="22">
                <a:solidFill>
                  <a:srgbClr val="000000"/>
                </a:solidFill>
                <a:latin typeface="Garet"/>
                <a:ea typeface="Garet"/>
                <a:cs typeface="Garet"/>
                <a:sym typeface="Garet"/>
              </a:rPr>
              <a:t>Localización</a:t>
            </a:r>
          </a:p>
          <a:p>
            <a:pPr algn="l" marL="1295402" indent="-323850" lvl="3">
              <a:lnSpc>
                <a:spcPts val="3020"/>
              </a:lnSpc>
              <a:buFont typeface="Arial"/>
              <a:buChar char="￭"/>
            </a:pPr>
            <a:r>
              <a:rPr lang="en-US" sz="2000" spc="22">
                <a:solidFill>
                  <a:srgbClr val="000000"/>
                </a:solidFill>
                <a:latin typeface="Garet"/>
                <a:ea typeface="Garet"/>
                <a:cs typeface="Garet"/>
                <a:sym typeface="Garet"/>
              </a:rPr>
              <a:t>Posición, geografía y clima ideal para el narcotráfico.</a:t>
            </a:r>
          </a:p>
          <a:p>
            <a:pPr algn="l">
              <a:lnSpc>
                <a:spcPts val="3020"/>
              </a:lnSpc>
            </a:pPr>
          </a:p>
          <a:p>
            <a:pPr algn="l" marL="863601" indent="-287867" lvl="2">
              <a:lnSpc>
                <a:spcPts val="3020"/>
              </a:lnSpc>
              <a:buFont typeface="Arial"/>
              <a:buChar char="⚬"/>
            </a:pPr>
            <a:r>
              <a:rPr lang="en-US" sz="2000" spc="22">
                <a:solidFill>
                  <a:srgbClr val="000000"/>
                </a:solidFill>
                <a:latin typeface="Garet"/>
                <a:ea typeface="Garet"/>
                <a:cs typeface="Garet"/>
                <a:sym typeface="Garet"/>
              </a:rPr>
              <a:t>Debilidad gubernamental</a:t>
            </a:r>
          </a:p>
          <a:p>
            <a:pPr algn="l" marL="1295402" indent="-323850" lvl="3">
              <a:lnSpc>
                <a:spcPts val="3020"/>
              </a:lnSpc>
              <a:buFont typeface="Arial"/>
              <a:buChar char="￭"/>
            </a:pPr>
            <a:r>
              <a:rPr lang="en-US" sz="2000" spc="22">
                <a:solidFill>
                  <a:srgbClr val="000000"/>
                </a:solidFill>
                <a:latin typeface="Garet"/>
                <a:ea typeface="Garet"/>
                <a:cs typeface="Garet"/>
                <a:sym typeface="Garet"/>
              </a:rPr>
              <a:t>“Políticamente, la descentralizada estructura del poder regional, junto a un Gobierno central históricamente débil, permitieron que gente como Escobar comandara y controlara una gran red de tierras, mano de obra, dinero y políticos“ (LaRosa y Pavony, 2013). </a:t>
            </a:r>
          </a:p>
          <a:p>
            <a:pPr algn="l" marL="1295402" indent="-323850" lvl="3">
              <a:lnSpc>
                <a:spcPts val="3020"/>
              </a:lnSpc>
              <a:buFont typeface="Arial"/>
              <a:buChar char="￭"/>
            </a:pPr>
            <a:r>
              <a:rPr lang="en-US" sz="2000" spc="22">
                <a:solidFill>
                  <a:srgbClr val="000000"/>
                </a:solidFill>
                <a:latin typeface="Garet"/>
                <a:ea typeface="Garet"/>
                <a:cs typeface="Garet"/>
                <a:sym typeface="Garet"/>
              </a:rPr>
              <a:t>“Some territories have truly been controlled by drug cartels. Some drug cartels have acquired high-capacity weapons that are more powerful than those at the disposal of official security forces. (...)The state has been absent where it should be present, to prevent violence” (Munck &amp; Luna, 2022). </a:t>
            </a:r>
          </a:p>
          <a:p>
            <a:pPr algn="l">
              <a:lnSpc>
                <a:spcPts val="3020"/>
              </a:lnSpc>
            </a:pPr>
          </a:p>
          <a:p>
            <a:pPr algn="l" marL="863601" indent="-287867" lvl="2">
              <a:lnSpc>
                <a:spcPts val="3020"/>
              </a:lnSpc>
              <a:buFont typeface="Arial"/>
              <a:buChar char="⚬"/>
            </a:pPr>
            <a:r>
              <a:rPr lang="en-US" sz="2000" spc="22">
                <a:solidFill>
                  <a:srgbClr val="000000"/>
                </a:solidFill>
                <a:latin typeface="Garet"/>
                <a:ea typeface="Garet"/>
                <a:cs typeface="Garet"/>
                <a:sym typeface="Garet"/>
              </a:rPr>
              <a:t>La adquisición de dinero “fácil”</a:t>
            </a:r>
          </a:p>
          <a:p>
            <a:pPr algn="l" marL="1295402" indent="-323850" lvl="3">
              <a:lnSpc>
                <a:spcPts val="3020"/>
              </a:lnSpc>
              <a:buFont typeface="Arial"/>
              <a:buChar char="￭"/>
            </a:pPr>
            <a:r>
              <a:rPr lang="en-US" sz="2000" spc="22">
                <a:solidFill>
                  <a:srgbClr val="000000"/>
                </a:solidFill>
                <a:latin typeface="Garet"/>
                <a:ea typeface="Garet"/>
                <a:cs typeface="Garet"/>
                <a:sym typeface="Garet"/>
              </a:rPr>
              <a:t>Los narcotraficantes se aprovechaban de, “la desigualdad social para conformar cuadros de asesinos a sueldo. Estos adolescentes, en su mayoría de las comunas de Medellín, aceptaban el equivalente a cien dólares por asesinar a alguien, incluyendo políticos y policías” (LaRosa y Pavony, 2013). </a:t>
            </a:r>
          </a:p>
          <a:p>
            <a:pPr algn="l">
              <a:lnSpc>
                <a:spcPts val="3171"/>
              </a:lnSpc>
            </a:pPr>
          </a:p>
          <a:p>
            <a:pPr algn="l">
              <a:lnSpc>
                <a:spcPts val="3171"/>
              </a:lnSpc>
              <a:spcBef>
                <a:spcPct val="0"/>
              </a:spcBef>
            </a:pPr>
          </a:p>
        </p:txBody>
      </p:sp>
      <p:sp>
        <p:nvSpPr>
          <p:cNvPr name="Freeform 5" id="5"/>
          <p:cNvSpPr/>
          <p:nvPr/>
        </p:nvSpPr>
        <p:spPr>
          <a:xfrm flipH="false" flipV="false" rot="763009">
            <a:off x="-569185" y="-3503574"/>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5222085">
            <a:off x="14106335" y="-1628291"/>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EF0"/>
        </a:solidFill>
      </p:bgPr>
    </p:bg>
    <p:spTree>
      <p:nvGrpSpPr>
        <p:cNvPr id="1" name=""/>
        <p:cNvGrpSpPr/>
        <p:nvPr/>
      </p:nvGrpSpPr>
      <p:grpSpPr>
        <a:xfrm>
          <a:off x="0" y="0"/>
          <a:ext cx="0" cy="0"/>
          <a:chOff x="0" y="0"/>
          <a:chExt cx="0" cy="0"/>
        </a:xfrm>
      </p:grpSpPr>
      <p:sp>
        <p:nvSpPr>
          <p:cNvPr name="Freeform 2" id="2"/>
          <p:cNvSpPr/>
          <p:nvPr/>
        </p:nvSpPr>
        <p:spPr>
          <a:xfrm flipH="false" flipV="false" rot="0">
            <a:off x="10066907" y="-1850471"/>
            <a:ext cx="9956669" cy="14944344"/>
          </a:xfrm>
          <a:custGeom>
            <a:avLst/>
            <a:gdLst/>
            <a:ahLst/>
            <a:cxnLst/>
            <a:rect r="r" b="b" t="t" l="l"/>
            <a:pathLst>
              <a:path h="14944344" w="9956669">
                <a:moveTo>
                  <a:pt x="0" y="0"/>
                </a:moveTo>
                <a:lnTo>
                  <a:pt x="9956669" y="0"/>
                </a:lnTo>
                <a:lnTo>
                  <a:pt x="9956669" y="14944345"/>
                </a:lnTo>
                <a:lnTo>
                  <a:pt x="0" y="14944345"/>
                </a:lnTo>
                <a:lnTo>
                  <a:pt x="0" y="0"/>
                </a:lnTo>
                <a:close/>
              </a:path>
            </a:pathLst>
          </a:custGeom>
          <a:blipFill>
            <a:blip r:embed="rId2"/>
            <a:stretch>
              <a:fillRect l="0" t="0" r="0" b="0"/>
            </a:stretch>
          </a:blipFill>
        </p:spPr>
      </p:sp>
      <p:sp>
        <p:nvSpPr>
          <p:cNvPr name="Freeform 3" id="3"/>
          <p:cNvSpPr/>
          <p:nvPr/>
        </p:nvSpPr>
        <p:spPr>
          <a:xfrm flipH="false" flipV="false" rot="-5259207">
            <a:off x="-1183705" y="-951543"/>
            <a:ext cx="13630077" cy="12044032"/>
          </a:xfrm>
          <a:custGeom>
            <a:avLst/>
            <a:gdLst/>
            <a:ahLst/>
            <a:cxnLst/>
            <a:rect r="r" b="b" t="t" l="l"/>
            <a:pathLst>
              <a:path h="12044032" w="13630077">
                <a:moveTo>
                  <a:pt x="0" y="0"/>
                </a:moveTo>
                <a:lnTo>
                  <a:pt x="13630078" y="0"/>
                </a:lnTo>
                <a:lnTo>
                  <a:pt x="13630078" y="12044032"/>
                </a:lnTo>
                <a:lnTo>
                  <a:pt x="0" y="120440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54775" y="1345968"/>
            <a:ext cx="9153119" cy="1376553"/>
          </a:xfrm>
          <a:prstGeom prst="rect">
            <a:avLst/>
          </a:prstGeom>
        </p:spPr>
        <p:txBody>
          <a:bodyPr anchor="t" rtlCol="false" tIns="0" lIns="0" bIns="0" rIns="0">
            <a:spAutoFit/>
          </a:bodyPr>
          <a:lstStyle/>
          <a:p>
            <a:pPr algn="ctr" marL="0" indent="0" lvl="0">
              <a:lnSpc>
                <a:spcPts val="5016"/>
              </a:lnSpc>
            </a:pPr>
            <a:r>
              <a:rPr lang="en-US" b="true" sz="4400" spc="272">
                <a:solidFill>
                  <a:srgbClr val="F8F7F2"/>
                </a:solidFill>
                <a:latin typeface="Heading Now 71-78 Bold"/>
                <a:ea typeface="Heading Now 71-78 Bold"/>
                <a:cs typeface="Heading Now 71-78 Bold"/>
                <a:sym typeface="Heading Now 71-78 Bold"/>
              </a:rPr>
              <a:t>La Presión de una Reputación Nacional</a:t>
            </a:r>
          </a:p>
        </p:txBody>
      </p:sp>
      <p:sp>
        <p:nvSpPr>
          <p:cNvPr name="Freeform 5" id="5"/>
          <p:cNvSpPr/>
          <p:nvPr/>
        </p:nvSpPr>
        <p:spPr>
          <a:xfrm flipH="false" flipV="false" rot="763009">
            <a:off x="-2939987" y="-1392279"/>
            <a:ext cx="6305931" cy="8229600"/>
          </a:xfrm>
          <a:custGeom>
            <a:avLst/>
            <a:gdLst/>
            <a:ahLst/>
            <a:cxnLst/>
            <a:rect r="r" b="b" t="t" l="l"/>
            <a:pathLst>
              <a:path h="8229600" w="6305931">
                <a:moveTo>
                  <a:pt x="0" y="0"/>
                </a:moveTo>
                <a:lnTo>
                  <a:pt x="6305931" y="0"/>
                </a:lnTo>
                <a:lnTo>
                  <a:pt x="6305931" y="8229600"/>
                </a:lnTo>
                <a:lnTo>
                  <a:pt x="0" y="8229600"/>
                </a:lnTo>
                <a:lnTo>
                  <a:pt x="0" y="0"/>
                </a:lnTo>
                <a:close/>
              </a:path>
            </a:pathLst>
          </a:custGeom>
          <a:blipFill>
            <a:blip r:embed="rId5"/>
            <a:stretch>
              <a:fillRect l="0" t="0" r="0" b="0"/>
            </a:stretch>
          </a:blipFill>
        </p:spPr>
      </p:sp>
      <p:grpSp>
        <p:nvGrpSpPr>
          <p:cNvPr name="Group 6" id="6"/>
          <p:cNvGrpSpPr/>
          <p:nvPr/>
        </p:nvGrpSpPr>
        <p:grpSpPr>
          <a:xfrm rot="0">
            <a:off x="1237384" y="3748431"/>
            <a:ext cx="657980" cy="627137"/>
            <a:chOff x="0" y="0"/>
            <a:chExt cx="812800" cy="774700"/>
          </a:xfrm>
        </p:grpSpPr>
        <p:sp>
          <p:nvSpPr>
            <p:cNvPr name="Freeform 7" id="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8" id="8"/>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grpSp>
        <p:nvGrpSpPr>
          <p:cNvPr name="Group 9" id="9"/>
          <p:cNvGrpSpPr/>
          <p:nvPr/>
        </p:nvGrpSpPr>
        <p:grpSpPr>
          <a:xfrm rot="0">
            <a:off x="1237384" y="6313104"/>
            <a:ext cx="657980" cy="627137"/>
            <a:chOff x="0" y="0"/>
            <a:chExt cx="812800" cy="774700"/>
          </a:xfrm>
        </p:grpSpPr>
        <p:sp>
          <p:nvSpPr>
            <p:cNvPr name="Freeform 10" id="10"/>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D201"/>
            </a:solidFill>
          </p:spPr>
        </p:sp>
        <p:sp>
          <p:nvSpPr>
            <p:cNvPr name="TextBox 11" id="11"/>
            <p:cNvSpPr txBox="true"/>
            <p:nvPr/>
          </p:nvSpPr>
          <p:spPr>
            <a:xfrm>
              <a:off x="228600" y="200025"/>
              <a:ext cx="355600" cy="409575"/>
            </a:xfrm>
            <a:prstGeom prst="rect">
              <a:avLst/>
            </a:prstGeom>
          </p:spPr>
          <p:txBody>
            <a:bodyPr anchor="ctr" rtlCol="false" tIns="50800" lIns="50800" bIns="50800" rIns="50800"/>
            <a:lstStyle/>
            <a:p>
              <a:pPr algn="ctr">
                <a:lnSpc>
                  <a:spcPts val="3622"/>
                </a:lnSpc>
              </a:pPr>
            </a:p>
          </p:txBody>
        </p:sp>
      </p:grpSp>
      <p:sp>
        <p:nvSpPr>
          <p:cNvPr name="TextBox 12" id="12"/>
          <p:cNvSpPr txBox="true"/>
          <p:nvPr/>
        </p:nvSpPr>
        <p:spPr>
          <a:xfrm rot="0">
            <a:off x="2061844" y="6360480"/>
            <a:ext cx="8274116" cy="2806700"/>
          </a:xfrm>
          <a:prstGeom prst="rect">
            <a:avLst/>
          </a:prstGeom>
        </p:spPr>
        <p:txBody>
          <a:bodyPr anchor="t" rtlCol="false" tIns="0" lIns="0" bIns="0" rIns="0">
            <a:spAutoFit/>
          </a:bodyPr>
          <a:lstStyle/>
          <a:p>
            <a:pPr algn="just" marL="0" indent="0" lvl="0">
              <a:lnSpc>
                <a:spcPts val="2800"/>
              </a:lnSpc>
              <a:spcBef>
                <a:spcPct val="0"/>
              </a:spcBef>
            </a:pPr>
            <a:r>
              <a:rPr lang="en-US" sz="2000" spc="22" strike="noStrike" u="none">
                <a:solidFill>
                  <a:srgbClr val="F8F7F2"/>
                </a:solidFill>
                <a:latin typeface="Garet"/>
                <a:ea typeface="Garet"/>
                <a:cs typeface="Garet"/>
                <a:sym typeface="Garet"/>
              </a:rPr>
              <a:t>Los </a:t>
            </a:r>
            <a:r>
              <a:rPr lang="en-US" sz="2000" spc="22" strike="noStrike" u="none">
                <a:solidFill>
                  <a:srgbClr val="F8F7F2"/>
                </a:solidFill>
                <a:latin typeface="Garet"/>
                <a:ea typeface="Garet"/>
                <a:cs typeface="Garet"/>
                <a:sym typeface="Garet"/>
              </a:rPr>
              <a:t>c</a:t>
            </a:r>
            <a:r>
              <a:rPr lang="en-US" sz="2000" spc="22" strike="noStrike" u="none">
                <a:solidFill>
                  <a:srgbClr val="F8F7F2"/>
                </a:solidFill>
                <a:latin typeface="Garet"/>
                <a:ea typeface="Garet"/>
                <a:cs typeface="Garet"/>
                <a:sym typeface="Garet"/>
              </a:rPr>
              <a:t>o</a:t>
            </a:r>
            <a:r>
              <a:rPr lang="en-US" sz="2000" spc="22" strike="noStrike" u="none">
                <a:solidFill>
                  <a:srgbClr val="F8F7F2"/>
                </a:solidFill>
                <a:latin typeface="Garet"/>
                <a:ea typeface="Garet"/>
                <a:cs typeface="Garet"/>
                <a:sym typeface="Garet"/>
              </a:rPr>
              <a:t>ncu</a:t>
            </a:r>
            <a:r>
              <a:rPr lang="en-US" sz="2000" spc="22" strike="noStrike" u="none">
                <a:solidFill>
                  <a:srgbClr val="F8F7F2"/>
                </a:solidFill>
                <a:latin typeface="Garet"/>
                <a:ea typeface="Garet"/>
                <a:cs typeface="Garet"/>
                <a:sym typeface="Garet"/>
              </a:rPr>
              <a:t>r</a:t>
            </a:r>
            <a:r>
              <a:rPr lang="en-US" sz="2000" spc="22" strike="noStrike" u="none">
                <a:solidFill>
                  <a:srgbClr val="F8F7F2"/>
                </a:solidFill>
                <a:latin typeface="Garet"/>
                <a:ea typeface="Garet"/>
                <a:cs typeface="Garet"/>
                <a:sym typeface="Garet"/>
              </a:rPr>
              <a:t>so</a:t>
            </a:r>
            <a:r>
              <a:rPr lang="en-US" sz="2000" spc="22" strike="noStrike" u="none">
                <a:solidFill>
                  <a:srgbClr val="F8F7F2"/>
                </a:solidFill>
                <a:latin typeface="Garet"/>
                <a:ea typeface="Garet"/>
                <a:cs typeface="Garet"/>
                <a:sym typeface="Garet"/>
              </a:rPr>
              <a:t>s </a:t>
            </a:r>
            <a:r>
              <a:rPr lang="en-US" sz="2000" spc="22" strike="noStrike" u="none">
                <a:solidFill>
                  <a:srgbClr val="F8F7F2"/>
                </a:solidFill>
                <a:latin typeface="Garet"/>
                <a:ea typeface="Garet"/>
                <a:cs typeface="Garet"/>
                <a:sym typeface="Garet"/>
              </a:rPr>
              <a:t>d</a:t>
            </a:r>
            <a:r>
              <a:rPr lang="en-US" sz="2000" spc="22" strike="noStrike" u="none">
                <a:solidFill>
                  <a:srgbClr val="F8F7F2"/>
                </a:solidFill>
                <a:latin typeface="Garet"/>
                <a:ea typeface="Garet"/>
                <a:cs typeface="Garet"/>
                <a:sym typeface="Garet"/>
              </a:rPr>
              <a:t>e </a:t>
            </a:r>
            <a:r>
              <a:rPr lang="en-US" sz="2000" spc="22" strike="noStrike" u="none">
                <a:solidFill>
                  <a:srgbClr val="F8F7F2"/>
                </a:solidFill>
                <a:latin typeface="Garet"/>
                <a:ea typeface="Garet"/>
                <a:cs typeface="Garet"/>
                <a:sym typeface="Garet"/>
              </a:rPr>
              <a:t>b</a:t>
            </a:r>
            <a:r>
              <a:rPr lang="en-US" sz="2000" spc="22" strike="noStrike" u="none">
                <a:solidFill>
                  <a:srgbClr val="F8F7F2"/>
                </a:solidFill>
                <a:latin typeface="Garet"/>
                <a:ea typeface="Garet"/>
                <a:cs typeface="Garet"/>
                <a:sym typeface="Garet"/>
              </a:rPr>
              <a:t>e</a:t>
            </a:r>
            <a:r>
              <a:rPr lang="en-US" sz="2000" spc="22" strike="noStrike" u="none">
                <a:solidFill>
                  <a:srgbClr val="F8F7F2"/>
                </a:solidFill>
                <a:latin typeface="Garet"/>
                <a:ea typeface="Garet"/>
                <a:cs typeface="Garet"/>
                <a:sym typeface="Garet"/>
              </a:rPr>
              <a:t>ll</a:t>
            </a:r>
            <a:r>
              <a:rPr lang="en-US" sz="2000" spc="22" strike="noStrike" u="none">
                <a:solidFill>
                  <a:srgbClr val="F8F7F2"/>
                </a:solidFill>
                <a:latin typeface="Garet"/>
                <a:ea typeface="Garet"/>
                <a:cs typeface="Garet"/>
                <a:sym typeface="Garet"/>
              </a:rPr>
              <a:t>e</a:t>
            </a:r>
            <a:r>
              <a:rPr lang="en-US" sz="2000" spc="22" strike="noStrike" u="none">
                <a:solidFill>
                  <a:srgbClr val="F8F7F2"/>
                </a:solidFill>
                <a:latin typeface="Garet"/>
                <a:ea typeface="Garet"/>
                <a:cs typeface="Garet"/>
                <a:sym typeface="Garet"/>
              </a:rPr>
              <a:t>za ha</a:t>
            </a:r>
            <a:r>
              <a:rPr lang="en-US" sz="2000" spc="22" strike="noStrike" u="none">
                <a:solidFill>
                  <a:srgbClr val="F8F7F2"/>
                </a:solidFill>
                <a:latin typeface="Garet"/>
                <a:ea typeface="Garet"/>
                <a:cs typeface="Garet"/>
                <a:sym typeface="Garet"/>
              </a:rPr>
              <a:t>n</a:t>
            </a:r>
            <a:r>
              <a:rPr lang="en-US" sz="2000" spc="22" strike="noStrike" u="none">
                <a:solidFill>
                  <a:srgbClr val="F8F7F2"/>
                </a:solidFill>
                <a:latin typeface="Garet"/>
                <a:ea typeface="Garet"/>
                <a:cs typeface="Garet"/>
                <a:sym typeface="Garet"/>
              </a:rPr>
              <a:t> </a:t>
            </a:r>
            <a:r>
              <a:rPr lang="en-US" sz="2000" spc="22" strike="noStrike" u="none">
                <a:solidFill>
                  <a:srgbClr val="F8F7F2"/>
                </a:solidFill>
                <a:latin typeface="Garet"/>
                <a:ea typeface="Garet"/>
                <a:cs typeface="Garet"/>
                <a:sym typeface="Garet"/>
              </a:rPr>
              <a:t>c</a:t>
            </a:r>
            <a:r>
              <a:rPr lang="en-US" sz="2000" spc="22" strike="noStrike" u="none">
                <a:solidFill>
                  <a:srgbClr val="F8F7F2"/>
                </a:solidFill>
                <a:latin typeface="Garet"/>
                <a:ea typeface="Garet"/>
                <a:cs typeface="Garet"/>
                <a:sym typeface="Garet"/>
              </a:rPr>
              <a:t>onstruido</a:t>
            </a:r>
            <a:r>
              <a:rPr lang="en-US" sz="2000" spc="22" strike="noStrike" u="none">
                <a:solidFill>
                  <a:srgbClr val="F8F7F2"/>
                </a:solidFill>
                <a:latin typeface="Garet"/>
                <a:ea typeface="Garet"/>
                <a:cs typeface="Garet"/>
                <a:sym typeface="Garet"/>
              </a:rPr>
              <a:t> u</a:t>
            </a:r>
            <a:r>
              <a:rPr lang="en-US" sz="2000" spc="22" strike="noStrike" u="none">
                <a:solidFill>
                  <a:srgbClr val="F8F7F2"/>
                </a:solidFill>
                <a:latin typeface="Garet"/>
                <a:ea typeface="Garet"/>
                <a:cs typeface="Garet"/>
                <a:sym typeface="Garet"/>
              </a:rPr>
              <a:t>n</a:t>
            </a:r>
            <a:r>
              <a:rPr lang="en-US" sz="2000" spc="22" strike="noStrike" u="none">
                <a:solidFill>
                  <a:srgbClr val="F8F7F2"/>
                </a:solidFill>
                <a:latin typeface="Garet"/>
                <a:ea typeface="Garet"/>
                <a:cs typeface="Garet"/>
                <a:sym typeface="Garet"/>
              </a:rPr>
              <a:t> </a:t>
            </a:r>
            <a:r>
              <a:rPr lang="en-US" sz="2000" spc="22" strike="noStrike" u="none">
                <a:solidFill>
                  <a:srgbClr val="F8F7F2"/>
                </a:solidFill>
                <a:latin typeface="Garet"/>
                <a:ea typeface="Garet"/>
                <a:cs typeface="Garet"/>
                <a:sym typeface="Garet"/>
              </a:rPr>
              <a:t>pod</a:t>
            </a:r>
            <a:r>
              <a:rPr lang="en-US" sz="2000" spc="22" strike="noStrike" u="none">
                <a:solidFill>
                  <a:srgbClr val="F8F7F2"/>
                </a:solidFill>
                <a:latin typeface="Garet"/>
                <a:ea typeface="Garet"/>
                <a:cs typeface="Garet"/>
                <a:sym typeface="Garet"/>
              </a:rPr>
              <a:t>e</a:t>
            </a:r>
            <a:r>
              <a:rPr lang="en-US" sz="2000" spc="22" strike="noStrike" u="none">
                <a:solidFill>
                  <a:srgbClr val="F8F7F2"/>
                </a:solidFill>
                <a:latin typeface="Garet"/>
                <a:ea typeface="Garet"/>
                <a:cs typeface="Garet"/>
                <a:sym typeface="Garet"/>
              </a:rPr>
              <a:t>ros</a:t>
            </a:r>
            <a:r>
              <a:rPr lang="en-US" sz="2000" spc="22" strike="noStrike" u="none">
                <a:solidFill>
                  <a:srgbClr val="F8F7F2"/>
                </a:solidFill>
                <a:latin typeface="Garet"/>
                <a:ea typeface="Garet"/>
                <a:cs typeface="Garet"/>
                <a:sym typeface="Garet"/>
              </a:rPr>
              <a:t>o e</a:t>
            </a:r>
            <a:r>
              <a:rPr lang="en-US" sz="2000" spc="22" strike="noStrike" u="none">
                <a:solidFill>
                  <a:srgbClr val="F8F7F2"/>
                </a:solidFill>
                <a:latin typeface="Garet"/>
                <a:ea typeface="Garet"/>
                <a:cs typeface="Garet"/>
                <a:sym typeface="Garet"/>
              </a:rPr>
              <a:t>s</a:t>
            </a:r>
            <a:r>
              <a:rPr lang="en-US" sz="2000" spc="22" strike="noStrike" u="none">
                <a:solidFill>
                  <a:srgbClr val="F8F7F2"/>
                </a:solidFill>
                <a:latin typeface="Garet"/>
                <a:ea typeface="Garet"/>
                <a:cs typeface="Garet"/>
                <a:sym typeface="Garet"/>
              </a:rPr>
              <a:t>t</a:t>
            </a:r>
            <a:r>
              <a:rPr lang="en-US" sz="2000" spc="22" strike="noStrike" u="none">
                <a:solidFill>
                  <a:srgbClr val="F8F7F2"/>
                </a:solidFill>
                <a:latin typeface="Garet"/>
                <a:ea typeface="Garet"/>
                <a:cs typeface="Garet"/>
                <a:sym typeface="Garet"/>
              </a:rPr>
              <a:t>ereotipo</a:t>
            </a:r>
            <a:r>
              <a:rPr lang="en-US" sz="2000" spc="22" strike="noStrike" u="none">
                <a:solidFill>
                  <a:srgbClr val="F8F7F2"/>
                </a:solidFill>
                <a:latin typeface="Garet"/>
                <a:ea typeface="Garet"/>
                <a:cs typeface="Garet"/>
                <a:sym typeface="Garet"/>
              </a:rPr>
              <a:t> n</a:t>
            </a:r>
            <a:r>
              <a:rPr lang="en-US" sz="2000" spc="22" strike="noStrike" u="none">
                <a:solidFill>
                  <a:srgbClr val="F8F7F2"/>
                </a:solidFill>
                <a:latin typeface="Garet"/>
                <a:ea typeface="Garet"/>
                <a:cs typeface="Garet"/>
                <a:sym typeface="Garet"/>
              </a:rPr>
              <a:t>ac</a:t>
            </a:r>
            <a:r>
              <a:rPr lang="en-US" sz="2000" spc="22" strike="noStrike" u="none">
                <a:solidFill>
                  <a:srgbClr val="F8F7F2"/>
                </a:solidFill>
                <a:latin typeface="Garet"/>
                <a:ea typeface="Garet"/>
                <a:cs typeface="Garet"/>
                <a:sym typeface="Garet"/>
              </a:rPr>
              <a:t>io</a:t>
            </a:r>
            <a:r>
              <a:rPr lang="en-US" sz="2000" spc="22" strike="noStrike" u="none">
                <a:solidFill>
                  <a:srgbClr val="F8F7F2"/>
                </a:solidFill>
                <a:latin typeface="Garet"/>
                <a:ea typeface="Garet"/>
                <a:cs typeface="Garet"/>
                <a:sym typeface="Garet"/>
              </a:rPr>
              <a:t>na</a:t>
            </a:r>
            <a:r>
              <a:rPr lang="en-US" sz="2000" spc="22" strike="noStrike" u="none">
                <a:solidFill>
                  <a:srgbClr val="F8F7F2"/>
                </a:solidFill>
                <a:latin typeface="Garet"/>
                <a:ea typeface="Garet"/>
                <a:cs typeface="Garet"/>
                <a:sym typeface="Garet"/>
              </a:rPr>
              <a:t>l</a:t>
            </a:r>
            <a:r>
              <a:rPr lang="en-US" sz="2000" spc="22" strike="noStrike" u="none">
                <a:solidFill>
                  <a:srgbClr val="F8F7F2"/>
                </a:solidFill>
                <a:latin typeface="Garet"/>
                <a:ea typeface="Garet"/>
                <a:cs typeface="Garet"/>
                <a:sym typeface="Garet"/>
              </a:rPr>
              <a:t> y han pr</a:t>
            </a:r>
            <a:r>
              <a:rPr lang="en-US" sz="2000" spc="22" strike="noStrike" u="none">
                <a:solidFill>
                  <a:srgbClr val="F8F7F2"/>
                </a:solidFill>
                <a:latin typeface="Garet"/>
                <a:ea typeface="Garet"/>
                <a:cs typeface="Garet"/>
                <a:sym typeface="Garet"/>
              </a:rPr>
              <a:t>esi</a:t>
            </a:r>
            <a:r>
              <a:rPr lang="en-US" sz="2000" spc="22" strike="noStrike" u="none">
                <a:solidFill>
                  <a:srgbClr val="F8F7F2"/>
                </a:solidFill>
                <a:latin typeface="Garet"/>
                <a:ea typeface="Garet"/>
                <a:cs typeface="Garet"/>
                <a:sym typeface="Garet"/>
              </a:rPr>
              <a:t>onado</a:t>
            </a:r>
            <a:r>
              <a:rPr lang="en-US" sz="2000" spc="22" strike="noStrike" u="none">
                <a:solidFill>
                  <a:srgbClr val="F8F7F2"/>
                </a:solidFill>
                <a:latin typeface="Garet"/>
                <a:ea typeface="Garet"/>
                <a:cs typeface="Garet"/>
                <a:sym typeface="Garet"/>
              </a:rPr>
              <a:t> a </a:t>
            </a:r>
            <a:r>
              <a:rPr lang="en-US" sz="2000" spc="22" strike="noStrike" u="none">
                <a:solidFill>
                  <a:srgbClr val="F8F7F2"/>
                </a:solidFill>
                <a:latin typeface="Garet"/>
                <a:ea typeface="Garet"/>
                <a:cs typeface="Garet"/>
                <a:sym typeface="Garet"/>
              </a:rPr>
              <a:t>la</a:t>
            </a:r>
            <a:r>
              <a:rPr lang="en-US" sz="2000" spc="22" strike="noStrike" u="none">
                <a:solidFill>
                  <a:srgbClr val="F8F7F2"/>
                </a:solidFill>
                <a:latin typeface="Garet"/>
                <a:ea typeface="Garet"/>
                <a:cs typeface="Garet"/>
                <a:sym typeface="Garet"/>
              </a:rPr>
              <a:t>s </a:t>
            </a:r>
            <a:r>
              <a:rPr lang="en-US" sz="2000" spc="22" strike="noStrike" u="none">
                <a:solidFill>
                  <a:srgbClr val="F8F7F2"/>
                </a:solidFill>
                <a:latin typeface="Garet"/>
                <a:ea typeface="Garet"/>
                <a:cs typeface="Garet"/>
                <a:sym typeface="Garet"/>
              </a:rPr>
              <a:t>muj</a:t>
            </a:r>
            <a:r>
              <a:rPr lang="en-US" sz="2000" spc="22" strike="noStrike" u="none">
                <a:solidFill>
                  <a:srgbClr val="F8F7F2"/>
                </a:solidFill>
                <a:latin typeface="Garet"/>
                <a:ea typeface="Garet"/>
                <a:cs typeface="Garet"/>
                <a:sym typeface="Garet"/>
              </a:rPr>
              <a:t>e</a:t>
            </a:r>
            <a:r>
              <a:rPr lang="en-US" sz="2000" spc="22" strike="noStrike" u="none">
                <a:solidFill>
                  <a:srgbClr val="F8F7F2"/>
                </a:solidFill>
                <a:latin typeface="Garet"/>
                <a:ea typeface="Garet"/>
                <a:cs typeface="Garet"/>
                <a:sym typeface="Garet"/>
              </a:rPr>
              <a:t>r</a:t>
            </a:r>
            <a:r>
              <a:rPr lang="en-US" sz="2000" spc="22" strike="noStrike" u="none">
                <a:solidFill>
                  <a:srgbClr val="F8F7F2"/>
                </a:solidFill>
                <a:latin typeface="Garet"/>
                <a:ea typeface="Garet"/>
                <a:cs typeface="Garet"/>
                <a:sym typeface="Garet"/>
              </a:rPr>
              <a:t>es para </a:t>
            </a:r>
            <a:r>
              <a:rPr lang="en-US" sz="2000" spc="22" strike="noStrike" u="none">
                <a:solidFill>
                  <a:srgbClr val="F8F7F2"/>
                </a:solidFill>
                <a:latin typeface="Garet"/>
                <a:ea typeface="Garet"/>
                <a:cs typeface="Garet"/>
                <a:sym typeface="Garet"/>
              </a:rPr>
              <a:t>qu</a:t>
            </a:r>
            <a:r>
              <a:rPr lang="en-US" sz="2000" spc="22" strike="noStrike" u="none">
                <a:solidFill>
                  <a:srgbClr val="F8F7F2"/>
                </a:solidFill>
                <a:latin typeface="Garet"/>
                <a:ea typeface="Garet"/>
                <a:cs typeface="Garet"/>
                <a:sym typeface="Garet"/>
              </a:rPr>
              <a:t>e </a:t>
            </a:r>
            <a:r>
              <a:rPr lang="en-US" sz="2000" spc="22" strike="noStrike" u="none">
                <a:solidFill>
                  <a:srgbClr val="F8F7F2"/>
                </a:solidFill>
                <a:latin typeface="Garet"/>
                <a:ea typeface="Garet"/>
                <a:cs typeface="Garet"/>
                <a:sym typeface="Garet"/>
              </a:rPr>
              <a:t>s</a:t>
            </a:r>
            <a:r>
              <a:rPr lang="en-US" sz="2000" spc="22" strike="noStrike" u="none">
                <a:solidFill>
                  <a:srgbClr val="F8F7F2"/>
                </a:solidFill>
                <a:latin typeface="Garet"/>
                <a:ea typeface="Garet"/>
                <a:cs typeface="Garet"/>
                <a:sym typeface="Garet"/>
              </a:rPr>
              <a:t>e </a:t>
            </a:r>
            <a:r>
              <a:rPr lang="en-US" sz="2000" spc="22" strike="noStrike" u="none">
                <a:solidFill>
                  <a:srgbClr val="F8F7F2"/>
                </a:solidFill>
                <a:latin typeface="Garet"/>
                <a:ea typeface="Garet"/>
                <a:cs typeface="Garet"/>
                <a:sym typeface="Garet"/>
              </a:rPr>
              <a:t>ded</a:t>
            </a:r>
            <a:r>
              <a:rPr lang="en-US" sz="2000" spc="22" strike="noStrike" u="none">
                <a:solidFill>
                  <a:srgbClr val="F8F7F2"/>
                </a:solidFill>
                <a:latin typeface="Garet"/>
                <a:ea typeface="Garet"/>
                <a:cs typeface="Garet"/>
                <a:sym typeface="Garet"/>
              </a:rPr>
              <a:t>i</a:t>
            </a:r>
            <a:r>
              <a:rPr lang="en-US" sz="2000" spc="22" strike="noStrike" u="none">
                <a:solidFill>
                  <a:srgbClr val="F8F7F2"/>
                </a:solidFill>
                <a:latin typeface="Garet"/>
                <a:ea typeface="Garet"/>
                <a:cs typeface="Garet"/>
                <a:sym typeface="Garet"/>
              </a:rPr>
              <a:t>quen</a:t>
            </a:r>
            <a:r>
              <a:rPr lang="en-US" sz="2000" spc="22" strike="noStrike" u="none">
                <a:solidFill>
                  <a:srgbClr val="F8F7F2"/>
                </a:solidFill>
                <a:latin typeface="Garet"/>
                <a:ea typeface="Garet"/>
                <a:cs typeface="Garet"/>
                <a:sym typeface="Garet"/>
              </a:rPr>
              <a:t> a ser </a:t>
            </a:r>
            <a:r>
              <a:rPr lang="en-US" sz="2000" spc="22" strike="noStrike" u="none">
                <a:solidFill>
                  <a:srgbClr val="F8F7F2"/>
                </a:solidFill>
                <a:latin typeface="Garet"/>
                <a:ea typeface="Garet"/>
                <a:cs typeface="Garet"/>
                <a:sym typeface="Garet"/>
              </a:rPr>
              <a:t>má</a:t>
            </a:r>
            <a:r>
              <a:rPr lang="en-US" sz="2000" spc="22" strike="noStrike" u="none">
                <a:solidFill>
                  <a:srgbClr val="F8F7F2"/>
                </a:solidFill>
                <a:latin typeface="Garet"/>
                <a:ea typeface="Garet"/>
                <a:cs typeface="Garet"/>
                <a:sym typeface="Garet"/>
              </a:rPr>
              <a:t>s </a:t>
            </a:r>
            <a:r>
              <a:rPr lang="en-US" sz="2000" spc="22" strike="noStrike" u="none">
                <a:solidFill>
                  <a:srgbClr val="F8F7F2"/>
                </a:solidFill>
                <a:latin typeface="Garet"/>
                <a:ea typeface="Garet"/>
                <a:cs typeface="Garet"/>
                <a:sym typeface="Garet"/>
              </a:rPr>
              <a:t>b</a:t>
            </a:r>
            <a:r>
              <a:rPr lang="en-US" sz="2000" spc="22" strike="noStrike" u="none">
                <a:solidFill>
                  <a:srgbClr val="F8F7F2"/>
                </a:solidFill>
                <a:latin typeface="Garet"/>
                <a:ea typeface="Garet"/>
                <a:cs typeface="Garet"/>
                <a:sym typeface="Garet"/>
              </a:rPr>
              <a:t>e</a:t>
            </a:r>
            <a:r>
              <a:rPr lang="en-US" sz="2000" spc="22" strike="noStrike" u="none">
                <a:solidFill>
                  <a:srgbClr val="F8F7F2"/>
                </a:solidFill>
                <a:latin typeface="Garet"/>
                <a:ea typeface="Garet"/>
                <a:cs typeface="Garet"/>
                <a:sym typeface="Garet"/>
              </a:rPr>
              <a:t>llas. “L</a:t>
            </a:r>
            <a:r>
              <a:rPr lang="en-US" sz="2000" spc="22" strike="noStrike" u="none">
                <a:solidFill>
                  <a:srgbClr val="F8F7F2"/>
                </a:solidFill>
                <a:latin typeface="Garet"/>
                <a:ea typeface="Garet"/>
                <a:cs typeface="Garet"/>
                <a:sym typeface="Garet"/>
              </a:rPr>
              <a:t>a cultur</a:t>
            </a:r>
            <a:r>
              <a:rPr lang="en-US" sz="2000" spc="22" strike="noStrike" u="none">
                <a:solidFill>
                  <a:srgbClr val="F8F7F2"/>
                </a:solidFill>
                <a:latin typeface="Garet"/>
                <a:ea typeface="Garet"/>
                <a:cs typeface="Garet"/>
                <a:sym typeface="Garet"/>
              </a:rPr>
              <a:t>a v</a:t>
            </a:r>
            <a:r>
              <a:rPr lang="en-US" sz="2000" spc="22" strike="noStrike" u="none">
                <a:solidFill>
                  <a:srgbClr val="F8F7F2"/>
                </a:solidFill>
                <a:latin typeface="Garet"/>
                <a:ea typeface="Garet"/>
                <a:cs typeface="Garet"/>
                <a:sym typeface="Garet"/>
              </a:rPr>
              <a:t>e</a:t>
            </a:r>
            <a:r>
              <a:rPr lang="en-US" sz="2000" spc="22" strike="noStrike" u="none">
                <a:solidFill>
                  <a:srgbClr val="F8F7F2"/>
                </a:solidFill>
                <a:latin typeface="Garet"/>
                <a:ea typeface="Garet"/>
                <a:cs typeface="Garet"/>
                <a:sym typeface="Garet"/>
              </a:rPr>
              <a:t>nezolana</a:t>
            </a:r>
            <a:r>
              <a:rPr lang="en-US" sz="2000" spc="22" strike="noStrike" u="none">
                <a:solidFill>
                  <a:srgbClr val="F8F7F2"/>
                </a:solidFill>
                <a:latin typeface="Garet"/>
                <a:ea typeface="Garet"/>
                <a:cs typeface="Garet"/>
                <a:sym typeface="Garet"/>
              </a:rPr>
              <a:t> s</a:t>
            </a:r>
            <a:r>
              <a:rPr lang="en-US" sz="2000" spc="22" strike="noStrike" u="none">
                <a:solidFill>
                  <a:srgbClr val="F8F7F2"/>
                </a:solidFill>
                <a:latin typeface="Garet"/>
                <a:ea typeface="Garet"/>
                <a:cs typeface="Garet"/>
                <a:sym typeface="Garet"/>
              </a:rPr>
              <a:t>e</a:t>
            </a:r>
            <a:r>
              <a:rPr lang="en-US" sz="2000" spc="22" strike="noStrike" u="none">
                <a:solidFill>
                  <a:srgbClr val="F8F7F2"/>
                </a:solidFill>
                <a:latin typeface="Garet"/>
                <a:ea typeface="Garet"/>
                <a:cs typeface="Garet"/>
                <a:sym typeface="Garet"/>
              </a:rPr>
              <a:t> bas</a:t>
            </a:r>
            <a:r>
              <a:rPr lang="en-US" sz="2000" spc="22" strike="noStrike" u="none">
                <a:solidFill>
                  <a:srgbClr val="F8F7F2"/>
                </a:solidFill>
                <a:latin typeface="Garet"/>
                <a:ea typeface="Garet"/>
                <a:cs typeface="Garet"/>
                <a:sym typeface="Garet"/>
              </a:rPr>
              <a:t>a</a:t>
            </a:r>
            <a:r>
              <a:rPr lang="en-US" sz="2000" spc="22" strike="noStrike" u="none">
                <a:solidFill>
                  <a:srgbClr val="F8F7F2"/>
                </a:solidFill>
                <a:latin typeface="Garet"/>
                <a:ea typeface="Garet"/>
                <a:cs typeface="Garet"/>
                <a:sym typeface="Garet"/>
              </a:rPr>
              <a:t> </a:t>
            </a:r>
            <a:r>
              <a:rPr lang="en-US" sz="2000" spc="22" strike="noStrike" u="none">
                <a:solidFill>
                  <a:srgbClr val="F8F7F2"/>
                </a:solidFill>
                <a:latin typeface="Garet"/>
                <a:ea typeface="Garet"/>
                <a:cs typeface="Garet"/>
                <a:sym typeface="Garet"/>
              </a:rPr>
              <a:t>e</a:t>
            </a:r>
            <a:r>
              <a:rPr lang="en-US" sz="2000" spc="22" strike="noStrike" u="none">
                <a:solidFill>
                  <a:srgbClr val="F8F7F2"/>
                </a:solidFill>
                <a:latin typeface="Garet"/>
                <a:ea typeface="Garet"/>
                <a:cs typeface="Garet"/>
                <a:sym typeface="Garet"/>
              </a:rPr>
              <a:t>n </a:t>
            </a:r>
            <a:r>
              <a:rPr lang="en-US" sz="2000" spc="22" strike="noStrike" u="none">
                <a:solidFill>
                  <a:srgbClr val="F8F7F2"/>
                </a:solidFill>
                <a:latin typeface="Garet"/>
                <a:ea typeface="Garet"/>
                <a:cs typeface="Garet"/>
                <a:sym typeface="Garet"/>
              </a:rPr>
              <a:t>qu</a:t>
            </a:r>
            <a:r>
              <a:rPr lang="en-US" sz="2000" spc="22" strike="noStrike" u="none">
                <a:solidFill>
                  <a:srgbClr val="F8F7F2"/>
                </a:solidFill>
                <a:latin typeface="Garet"/>
                <a:ea typeface="Garet"/>
                <a:cs typeface="Garet"/>
                <a:sym typeface="Garet"/>
              </a:rPr>
              <a:t>e la</a:t>
            </a:r>
            <a:r>
              <a:rPr lang="en-US" sz="2000" spc="22" strike="noStrike" u="none">
                <a:solidFill>
                  <a:srgbClr val="F8F7F2"/>
                </a:solidFill>
                <a:latin typeface="Garet"/>
                <a:ea typeface="Garet"/>
                <a:cs typeface="Garet"/>
                <a:sym typeface="Garet"/>
              </a:rPr>
              <a:t>s m</a:t>
            </a:r>
            <a:r>
              <a:rPr lang="en-US" sz="2000" spc="22" strike="noStrike" u="none">
                <a:solidFill>
                  <a:srgbClr val="F8F7F2"/>
                </a:solidFill>
                <a:latin typeface="Garet"/>
                <a:ea typeface="Garet"/>
                <a:cs typeface="Garet"/>
                <a:sym typeface="Garet"/>
              </a:rPr>
              <a:t>u</a:t>
            </a:r>
            <a:r>
              <a:rPr lang="en-US" sz="2000" spc="22" strike="noStrike" u="none">
                <a:solidFill>
                  <a:srgbClr val="F8F7F2"/>
                </a:solidFill>
                <a:latin typeface="Garet"/>
                <a:ea typeface="Garet"/>
                <a:cs typeface="Garet"/>
                <a:sym typeface="Garet"/>
              </a:rPr>
              <a:t>jeres se</a:t>
            </a:r>
            <a:r>
              <a:rPr lang="en-US" sz="2000" spc="22" strike="noStrike" u="none">
                <a:solidFill>
                  <a:srgbClr val="F8F7F2"/>
                </a:solidFill>
                <a:latin typeface="Garet"/>
                <a:ea typeface="Garet"/>
                <a:cs typeface="Garet"/>
                <a:sym typeface="Garet"/>
              </a:rPr>
              <a:t> </a:t>
            </a:r>
            <a:r>
              <a:rPr lang="en-US" sz="2000" spc="22" strike="noStrike" u="none">
                <a:solidFill>
                  <a:srgbClr val="F8F7F2"/>
                </a:solidFill>
                <a:latin typeface="Garet"/>
                <a:ea typeface="Garet"/>
                <a:cs typeface="Garet"/>
                <a:sym typeface="Garet"/>
              </a:rPr>
              <a:t>ve</a:t>
            </a:r>
            <a:r>
              <a:rPr lang="en-US" sz="2000" spc="22" strike="noStrike" u="none">
                <a:solidFill>
                  <a:srgbClr val="F8F7F2"/>
                </a:solidFill>
                <a:latin typeface="Garet"/>
                <a:ea typeface="Garet"/>
                <a:cs typeface="Garet"/>
                <a:sym typeface="Garet"/>
              </a:rPr>
              <a:t>an </a:t>
            </a:r>
            <a:r>
              <a:rPr lang="en-US" sz="2000" spc="22" strike="noStrike" u="none">
                <a:solidFill>
                  <a:srgbClr val="F8F7F2"/>
                </a:solidFill>
                <a:latin typeface="Garet"/>
                <a:ea typeface="Garet"/>
                <a:cs typeface="Garet"/>
                <a:sym typeface="Garet"/>
              </a:rPr>
              <a:t>her</a:t>
            </a:r>
            <a:r>
              <a:rPr lang="en-US" sz="2000" spc="22" strike="noStrike" u="none">
                <a:solidFill>
                  <a:srgbClr val="F8F7F2"/>
                </a:solidFill>
                <a:latin typeface="Garet"/>
                <a:ea typeface="Garet"/>
                <a:cs typeface="Garet"/>
                <a:sym typeface="Garet"/>
              </a:rPr>
              <a:t>m</a:t>
            </a:r>
            <a:r>
              <a:rPr lang="en-US" sz="2000" spc="22" strike="noStrike" u="none">
                <a:solidFill>
                  <a:srgbClr val="F8F7F2"/>
                </a:solidFill>
                <a:latin typeface="Garet"/>
                <a:ea typeface="Garet"/>
                <a:cs typeface="Garet"/>
                <a:sym typeface="Garet"/>
              </a:rPr>
              <a:t>os</a:t>
            </a:r>
            <a:r>
              <a:rPr lang="en-US" sz="2000" spc="22" strike="noStrike" u="none">
                <a:solidFill>
                  <a:srgbClr val="F8F7F2"/>
                </a:solidFill>
                <a:latin typeface="Garet"/>
                <a:ea typeface="Garet"/>
                <a:cs typeface="Garet"/>
                <a:sym typeface="Garet"/>
              </a:rPr>
              <a:t>a</a:t>
            </a:r>
            <a:r>
              <a:rPr lang="en-US" sz="2000" spc="22" strike="noStrike" u="none">
                <a:solidFill>
                  <a:srgbClr val="F8F7F2"/>
                </a:solidFill>
                <a:latin typeface="Garet"/>
                <a:ea typeface="Garet"/>
                <a:cs typeface="Garet"/>
                <a:sym typeface="Garet"/>
              </a:rPr>
              <a:t>s y</a:t>
            </a:r>
            <a:r>
              <a:rPr lang="en-US" sz="2000" spc="22" strike="noStrike" u="none">
                <a:solidFill>
                  <a:srgbClr val="F8F7F2"/>
                </a:solidFill>
                <a:latin typeface="Garet"/>
                <a:ea typeface="Garet"/>
                <a:cs typeface="Garet"/>
                <a:sym typeface="Garet"/>
              </a:rPr>
              <a:t> </a:t>
            </a:r>
            <a:r>
              <a:rPr lang="en-US" sz="2000" spc="22" strike="noStrike" u="none">
                <a:solidFill>
                  <a:srgbClr val="F8F7F2"/>
                </a:solidFill>
                <a:latin typeface="Garet"/>
                <a:ea typeface="Garet"/>
                <a:cs typeface="Garet"/>
                <a:sym typeface="Garet"/>
              </a:rPr>
              <a:t>maq</a:t>
            </a:r>
            <a:r>
              <a:rPr lang="en-US" sz="2000" spc="22" strike="noStrike" u="none">
                <a:solidFill>
                  <a:srgbClr val="F8F7F2"/>
                </a:solidFill>
                <a:latin typeface="Garet"/>
                <a:ea typeface="Garet"/>
                <a:cs typeface="Garet"/>
                <a:sym typeface="Garet"/>
              </a:rPr>
              <a:t>u</a:t>
            </a:r>
            <a:r>
              <a:rPr lang="en-US" sz="2000" spc="22" strike="noStrike" u="none">
                <a:solidFill>
                  <a:srgbClr val="F8F7F2"/>
                </a:solidFill>
                <a:latin typeface="Garet"/>
                <a:ea typeface="Garet"/>
                <a:cs typeface="Garet"/>
                <a:sym typeface="Garet"/>
              </a:rPr>
              <a:t>illadas.</a:t>
            </a:r>
            <a:r>
              <a:rPr lang="en-US" sz="2000" spc="22" strike="noStrike" u="none">
                <a:solidFill>
                  <a:srgbClr val="F8F7F2"/>
                </a:solidFill>
                <a:latin typeface="Garet"/>
                <a:ea typeface="Garet"/>
                <a:cs typeface="Garet"/>
                <a:sym typeface="Garet"/>
              </a:rPr>
              <a:t>” (Beauty Factory, 2013). Esta representación en la cultura pop ha perpetuado la falacia de que la belleza equivale al valor y la mentira que todo está bien en la nación, siempre y cuando las mujeres permanezcan hermosas</a:t>
            </a:r>
          </a:p>
        </p:txBody>
      </p:sp>
      <p:sp>
        <p:nvSpPr>
          <p:cNvPr name="TextBox 13" id="13"/>
          <p:cNvSpPr txBox="true"/>
          <p:nvPr/>
        </p:nvSpPr>
        <p:spPr>
          <a:xfrm rot="0">
            <a:off x="2061844" y="3710331"/>
            <a:ext cx="8274116" cy="2454275"/>
          </a:xfrm>
          <a:prstGeom prst="rect">
            <a:avLst/>
          </a:prstGeom>
        </p:spPr>
        <p:txBody>
          <a:bodyPr anchor="t" rtlCol="false" tIns="0" lIns="0" bIns="0" rIns="0">
            <a:spAutoFit/>
          </a:bodyPr>
          <a:lstStyle/>
          <a:p>
            <a:pPr algn="just" marL="0" indent="0" lvl="0">
              <a:lnSpc>
                <a:spcPts val="2800"/>
              </a:lnSpc>
              <a:spcBef>
                <a:spcPct val="0"/>
              </a:spcBef>
            </a:pPr>
            <a:r>
              <a:rPr lang="en-US" sz="2000" spc="22">
                <a:solidFill>
                  <a:srgbClr val="F8F7F2"/>
                </a:solidFill>
                <a:latin typeface="Garet"/>
                <a:ea typeface="Garet"/>
                <a:cs typeface="Garet"/>
                <a:sym typeface="Garet"/>
              </a:rPr>
              <a:t>“Miss Venezuela es tan importante para los Venezolanos porque, a pesar de todos los problemas políticos que hemos tenido [y] la falta de confianza económica que hemos venido desarrollando, la única representación digna que hemos tenido en el exterior como imágenes ha sido la mujer desde siempre. Más que las playas, más que la política, la mujer venezolana es Venezuela.” (Beauty Factory, 2013)</a:t>
            </a:r>
          </a:p>
        </p:txBody>
      </p:sp>
      <p:sp>
        <p:nvSpPr>
          <p:cNvPr name="TextBox 14" id="14"/>
          <p:cNvSpPr txBox="true"/>
          <p:nvPr/>
        </p:nvSpPr>
        <p:spPr>
          <a:xfrm rot="0">
            <a:off x="11267553" y="9731733"/>
            <a:ext cx="7555378" cy="212836"/>
          </a:xfrm>
          <a:prstGeom prst="rect">
            <a:avLst/>
          </a:prstGeom>
        </p:spPr>
        <p:txBody>
          <a:bodyPr anchor="t" rtlCol="false" tIns="0" lIns="0" bIns="0" rIns="0">
            <a:spAutoFit/>
          </a:bodyPr>
          <a:lstStyle/>
          <a:p>
            <a:pPr algn="l">
              <a:lnSpc>
                <a:spcPts val="1700"/>
              </a:lnSpc>
              <a:spcBef>
                <a:spcPct val="0"/>
              </a:spcBef>
            </a:pPr>
            <a:r>
              <a:rPr lang="en-US" sz="1126" spc="12">
                <a:solidFill>
                  <a:srgbClr val="0C0601"/>
                </a:solidFill>
                <a:latin typeface="Genty Sans"/>
                <a:ea typeface="Genty Sans"/>
                <a:cs typeface="Genty Sans"/>
                <a:sym typeface="Genty Sans"/>
              </a:rPr>
              <a:t>(Foto de Miss Venezuela ganando el título de Miss Universo 2013) Chicago Tribune, 2013.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DAG2idM28sM</dc:identifier>
  <dcterms:modified xsi:type="dcterms:W3CDTF">2011-08-01T06:04:30Z</dcterms:modified>
  <cp:revision>1</cp:revision>
  <dc:title>Quest Project Presentation</dc:title>
</cp:coreProperties>
</file>